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DEB4"/>
    <a:srgbClr val="C5E0B4"/>
    <a:srgbClr val="FF3300"/>
    <a:srgbClr val="59888F"/>
    <a:srgbClr val="BC26B1"/>
    <a:srgbClr val="FF0000"/>
    <a:srgbClr val="00A9E4"/>
    <a:srgbClr val="AE5CA4"/>
    <a:srgbClr val="0065B3"/>
    <a:srgbClr val="EA54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5" autoAdjust="0"/>
    <p:restoredTop sz="96433" autoAdjust="0"/>
  </p:normalViewPr>
  <p:slideViewPr>
    <p:cSldViewPr snapToGrid="0">
      <p:cViewPr varScale="1">
        <p:scale>
          <a:sx n="116" d="100"/>
          <a:sy n="116" d="100"/>
        </p:scale>
        <p:origin x="366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CA7041-61E7-4BBA-98D0-14F2D5EAFF4E}" type="datetimeFigureOut">
              <a:rPr lang="fr-FR" smtClean="0"/>
              <a:t>08/09/2017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DC9CCC-64E5-424F-B708-2515747BD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5503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A820E-F910-44DF-9357-4FE7D0E7D1A8}" type="datetimeFigureOut">
              <a:rPr lang="fr-FR" smtClean="0"/>
              <a:t>08/09/2017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2C7ED-7A9B-4436-BE35-6DA3813EF0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225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656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28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947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5027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9450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804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848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114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949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33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0186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220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1476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6162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2C7ED-7A9B-4436-BE35-6DA3813EF02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919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164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1726" y="955587"/>
            <a:ext cx="10515600" cy="9493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245179"/>
            <a:ext cx="10515600" cy="39317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063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917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1726" y="955587"/>
            <a:ext cx="10515600" cy="9493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1314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03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1726" y="955587"/>
            <a:ext cx="10515600" cy="9493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643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89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099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47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1726" y="955587"/>
            <a:ext cx="10515600" cy="9493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2245179"/>
            <a:ext cx="10515600" cy="39317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152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27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F49F5-F989-45DD-8985-8A0D91EC0533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881" y="6291772"/>
            <a:ext cx="4370119" cy="566228"/>
          </a:xfrm>
          <a:prstGeom prst="rect">
            <a:avLst/>
          </a:prstGeom>
        </p:spPr>
      </p:pic>
      <p:sp>
        <p:nvSpPr>
          <p:cNvPr id="8" name="ZoneTexte 7"/>
          <p:cNvSpPr txBox="1"/>
          <p:nvPr userDrawn="1"/>
        </p:nvSpPr>
        <p:spPr>
          <a:xfrm>
            <a:off x="5046403" y="6390220"/>
            <a:ext cx="2632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EIG Sas – Septembre</a:t>
            </a:r>
            <a:r>
              <a:rPr lang="fr-FR" baseline="0" dirty="0" smtClean="0"/>
              <a:t> 2017</a:t>
            </a:r>
            <a:endParaRPr lang="fr-FR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6611779"/>
            <a:ext cx="397866" cy="24622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none">
            <a:spAutoFit/>
          </a:bodyPr>
          <a:lstStyle/>
          <a:p>
            <a:fld id="{B96AB2DD-5ED1-4BD5-A0E4-FD8734995A81}" type="slidenum">
              <a:rPr lang="fr-FR" sz="1000" smtClean="0">
                <a:solidFill>
                  <a:schemeClr val="bg1"/>
                </a:solidFill>
              </a:rPr>
              <a:pPr/>
              <a:t>‹N°›</a:t>
            </a:fld>
            <a:endParaRPr lang="fr-FR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288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Retraite%20progressive.docx%20-%20Raccourci.ln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Réunion GRH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8</a:t>
            </a:r>
            <a:r>
              <a:rPr lang="fr-FR" dirty="0" smtClean="0"/>
              <a:t> septembre 2017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338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3483190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Le prélèvement à la source :</a:t>
            </a:r>
          </a:p>
          <a:p>
            <a:pPr lvl="1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Avancement du pilote.</a:t>
            </a:r>
          </a:p>
          <a:p>
            <a:pPr lvl="1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Présentation et fonctionnement du module.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Développement en cours :</a:t>
            </a:r>
          </a:p>
          <a:p>
            <a:pPr lvl="1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Clôture individuelle</a:t>
            </a:r>
          </a:p>
          <a:p>
            <a:pPr lvl="1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Clôture des CDD en lot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Développements </a:t>
            </a:r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livrés :</a:t>
            </a:r>
          </a:p>
          <a:p>
            <a:pPr lvl="1"/>
            <a:r>
              <a:rPr lang="fr-FR" sz="1400" dirty="0">
                <a:solidFill>
                  <a:schemeClr val="accent1">
                    <a:lumMod val="75000"/>
                  </a:schemeClr>
                </a:solidFill>
              </a:rPr>
              <a:t>Retraite progressive.</a:t>
            </a:r>
          </a:p>
          <a:p>
            <a:pPr lvl="1"/>
            <a:r>
              <a:rPr lang="fr-FR" sz="1400" dirty="0">
                <a:solidFill>
                  <a:schemeClr val="accent1">
                    <a:lumMod val="75000"/>
                  </a:schemeClr>
                </a:solidFill>
              </a:rPr>
              <a:t>EIG Service</a:t>
            </a:r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lvl="1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Anonymisation d’une base</a:t>
            </a:r>
            <a:endParaRPr lang="fr-FR" sz="1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Ordre du jour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91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3483190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Paye du mois M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Ouverture du mois M.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Le 5/M : Génération puis transmission DSN du mois M-1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Le 8/M : Retour CRM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: Taux PAS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Paye du mois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M+1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Ouverture du mois M+1 :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Intégration des Taux PAS issus de la DSN du mois M-1 dans le mois M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Génération DSN mois M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Transmission DSN du mois M.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Calcul du PAS du mois M+1 avec les taux intégrés du mois M.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PAS : Cinématique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36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664043" y="117347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PAS : Cinématique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06787" y="1229202"/>
            <a:ext cx="1669816" cy="4564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DSN M-1</a:t>
            </a: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06787" y="2156868"/>
            <a:ext cx="1669816" cy="4739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Calcul Paye M-1</a:t>
            </a: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06787" y="3081197"/>
            <a:ext cx="1669816" cy="4739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Ouverture M+1</a:t>
            </a: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6787" y="4006309"/>
            <a:ext cx="1669816" cy="46375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Taux Pas publiés au mois M</a:t>
            </a: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28614" y="5889782"/>
            <a:ext cx="1669816" cy="4691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DSN M</a:t>
            </a: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06787" y="4937922"/>
            <a:ext cx="1669816" cy="4691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Calcul PAS</a:t>
            </a:r>
          </a:p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 (Taux du mois M)</a:t>
            </a: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15" name="Flèche vers le bas 14"/>
          <p:cNvSpPr/>
          <p:nvPr/>
        </p:nvSpPr>
        <p:spPr>
          <a:xfrm>
            <a:off x="3039974" y="1705860"/>
            <a:ext cx="382954" cy="433729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lèche vers le bas 15"/>
          <p:cNvSpPr/>
          <p:nvPr/>
        </p:nvSpPr>
        <p:spPr>
          <a:xfrm>
            <a:off x="3039974" y="2636614"/>
            <a:ext cx="382954" cy="44458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lèche vers le bas 16"/>
          <p:cNvSpPr/>
          <p:nvPr/>
        </p:nvSpPr>
        <p:spPr>
          <a:xfrm>
            <a:off x="3039974" y="3574251"/>
            <a:ext cx="382954" cy="44458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lèche vers le bas 17"/>
          <p:cNvSpPr/>
          <p:nvPr/>
        </p:nvSpPr>
        <p:spPr>
          <a:xfrm>
            <a:off x="3039974" y="4489784"/>
            <a:ext cx="382954" cy="44458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lèche vers le bas 18"/>
          <p:cNvSpPr/>
          <p:nvPr/>
        </p:nvSpPr>
        <p:spPr>
          <a:xfrm>
            <a:off x="3062681" y="5410642"/>
            <a:ext cx="382954" cy="44458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1" name="Connecteur droit 20"/>
          <p:cNvCxnSpPr/>
          <p:nvPr/>
        </p:nvCxnSpPr>
        <p:spPr>
          <a:xfrm>
            <a:off x="4184822" y="3318196"/>
            <a:ext cx="5239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5718196" y="1457436"/>
            <a:ext cx="21725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Paye Mois M</a:t>
            </a:r>
            <a:endParaRPr lang="fr-FR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650093" y="4712075"/>
            <a:ext cx="25476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Paye Mois M+1</a:t>
            </a:r>
            <a:endParaRPr lang="fr-FR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190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3483190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Paye de juin 2017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Transmission des DSN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Retour CRM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Paye de juillet 2017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Transmission </a:t>
            </a:r>
            <a:r>
              <a:rPr lang="fr-FR" sz="1600" dirty="0">
                <a:solidFill>
                  <a:schemeClr val="accent1">
                    <a:lumMod val="75000"/>
                  </a:schemeClr>
                </a:solidFill>
              </a:rPr>
              <a:t>des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DSN 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Retour CRM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Paye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d’aout 2017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Calcul du PAS</a:t>
            </a:r>
          </a:p>
          <a:p>
            <a:pPr lvl="1"/>
            <a:r>
              <a:rPr lang="fr-FR" sz="1600" dirty="0">
                <a:solidFill>
                  <a:schemeClr val="accent1">
                    <a:lumMod val="75000"/>
                  </a:schemeClr>
                </a:solidFill>
              </a:rPr>
              <a:t>Transmission des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DSN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Retour CRM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PAS : Pilote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88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3483190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Principes :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Un taux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est valable 2 mois après sa date de publication : Un taux publié le 15 juillet est valable jusqu’au 30 septembre.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On utilise le dernier taux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disponible.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EIG GRH : Un taux publié en cours de mois n’est utilisé que le mois suivant -&gt; Eviter les taux différents pour un même salarié le même mois (CDD de remplacement).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CDD de moins de deux mois lorsque l’on ne dispose pas de taux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r>
              <a:rPr lang="fr-FR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Abattement d’un demi SMIC sur le net imposable.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Puis recherche du taux dans le barème mensuel avec le montant précédent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Application du taux trouvé sur le montant abattu.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Ex : CDD du 15/08 au 14/10 d’un net imposable de 2000€ par mois :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Aout : net imposable 1000€, Taux correspondant à 1000-597=403 -&gt; Taux nul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Septembre  </a:t>
            </a:r>
            <a:r>
              <a:rPr lang="fr-FR" sz="1200" dirty="0">
                <a:solidFill>
                  <a:schemeClr val="accent1">
                    <a:lumMod val="75000"/>
                  </a:schemeClr>
                </a:solidFill>
              </a:rPr>
              <a:t>net imposable </a:t>
            </a:r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2000</a:t>
            </a:r>
            <a:r>
              <a:rPr lang="fr-FR" sz="1200" dirty="0">
                <a:solidFill>
                  <a:schemeClr val="accent1">
                    <a:lumMod val="75000"/>
                  </a:schemeClr>
                </a:solidFill>
              </a:rPr>
              <a:t>€, Taux correspondant à </a:t>
            </a:r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2000-597=1403 </a:t>
            </a:r>
            <a:r>
              <a:rPr lang="fr-FR" sz="1200" dirty="0">
                <a:solidFill>
                  <a:schemeClr val="accent1">
                    <a:lumMod val="75000"/>
                  </a:schemeClr>
                </a:solidFill>
              </a:rPr>
              <a:t>-&gt; </a:t>
            </a:r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Montant du PAS 1403*0,5% =7,01€</a:t>
            </a:r>
            <a:endParaRPr lang="fr-FR" sz="1200" dirty="0">
              <a:solidFill>
                <a:schemeClr val="accent1">
                  <a:lumMod val="75000"/>
                </a:schemeClr>
              </a:solidFill>
            </a:endParaRPr>
          </a:p>
          <a:p>
            <a:pPr lvl="2"/>
            <a:endParaRPr lang="fr-FR" sz="12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PAS : Le calcul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84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3483190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Rubriques 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PAS_VARIABLES</a:t>
            </a:r>
          </a:p>
          <a:p>
            <a:pPr marL="457200" lvl="1" indent="0">
              <a:buNone/>
            </a:pP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Rubrique libre contenant toutes les formules nécessaires au calcul du PAS.</a:t>
            </a:r>
          </a:p>
          <a:p>
            <a:pPr marL="457200" lvl="1" indent="0">
              <a:buNone/>
            </a:pPr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PAS_PRELEV :</a:t>
            </a:r>
          </a:p>
          <a:p>
            <a:pPr marL="457200" lvl="1" indent="0">
              <a:buNone/>
            </a:pP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Rubrique de paye qui à terme sera déduite du net.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PAS : Le calcul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31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3483190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Consultation des taux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Permet de consulter les taux téléchargés mois par mois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Télécharger les taux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DGFiP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: </a:t>
            </a:r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N’est pas à utiliser en principe car lancé automatiquement à l’ouverture de période.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Accessibilité dans la fiche personne ?</a:t>
            </a:r>
          </a:p>
          <a:p>
            <a:pPr marL="457200" lvl="1" indent="0">
              <a:buNone/>
            </a:pPr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Consultation des taux appliqués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Il s’agit de visualiser les taux qui ont été utilisés pour le calcul du PAS.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Informations reprises dans la DSN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Vérification du PAS : Quelles informations ?</a:t>
            </a:r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PAS : Gestion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46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3483190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Clôture individuelle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Peu de changement sur les fonctionnalités :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Ajout de la DSN fin de contrat.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Saisie du motif DSN avant le motif de clôture.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Mais complètement refait sur la forme.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Clôture du contrat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4440194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Clôture des CDD en lot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Affichage des clôtures du mois (prévues ou déjà effectuées).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Sélection des contrats à traiter : 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Par semaine ?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Par rang de paiement ?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Par mode de paiement ?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Clôturé / non </a:t>
            </a:r>
            <a:r>
              <a:rPr lang="fr-FR" sz="1200" dirty="0" err="1" smtClean="0">
                <a:solidFill>
                  <a:schemeClr val="accent1">
                    <a:lumMod val="75000"/>
                  </a:schemeClr>
                </a:solidFill>
              </a:rPr>
              <a:t>cloturés</a:t>
            </a:r>
            <a:endParaRPr lang="fr-FR" sz="1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Autres fonctionnalités ?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Clôture ou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recalcul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à faire :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Enregistrement des informations de clôture par défaut (Données identiques pour tous les CDD)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Calcul de paye et génération du bulletin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Création du virement de clôture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Génération des documents de clôture : Certificat de travail et Solde de tout compte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Génération de l’attestation pôle emploi (AED ou DSN quand cela est possible).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Visualisation et édition des documents de clôture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Bulletin, certificat de travail solde de tout compte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Attestation Employeur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Rematérialisée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(A condition qu’elle soit transmise)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Clôture du contrat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61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4440194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Attestation Pôle emploi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Gestion centralisée des attestations pôle emploi :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Un contrat -&gt; Une DSN et/ou une AED(Quand DSN impossible ou KO).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Transmission individuelle ou en lot.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Compte rendu AED ou DSN.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Téléchargement de l’AER  (via DSN ou AED)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Visualisation à l’écran de l’AER et édition depuis le logiciel.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Edition en lot possible via le </a:t>
            </a:r>
            <a:r>
              <a:rPr lang="fr-FR" sz="1600" dirty="0" err="1" smtClean="0">
                <a:solidFill>
                  <a:schemeClr val="accent1">
                    <a:lumMod val="75000"/>
                  </a:schemeClr>
                </a:solidFill>
              </a:rPr>
              <a:t>visualisateur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 de document.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AED ou DSN ?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La DSN n’est possible que lorsqu’une DSN mensuelle a déjà été transmise.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A quelques exceptions prêt, tous les CDD sont dans ce cas.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Clôture du contrat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55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4440194"/>
          </a:xfrm>
        </p:spPr>
        <p:txBody>
          <a:bodyPr/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Editeur RTF intégré</a:t>
            </a:r>
          </a:p>
          <a:p>
            <a:pPr lvl="1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Indispensable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à mettre en place pour l’utilisation du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visualiseur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des documents de clôture.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Mise en place simple et rapide.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Eventuellement mise en conformité du document.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Editeur intégrant les principales fonctionnalités de Word sans avoir besoin de Word sur le serveur.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Clôture du contrat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83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4440194"/>
          </a:xfrm>
        </p:spPr>
        <p:txBody>
          <a:bodyPr/>
          <a:lstStyle/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Création de rubriques nécessaires au calcul de la retraite progressive (rubriques commençant par P_).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Activation de ces rubriques dans le paramètre structure/Modules utilisés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Rubriques déclenchées par la zone contrat </a:t>
            </a:r>
            <a:r>
              <a:rPr lang="fr-FR" sz="1600" i="1" dirty="0" smtClean="0">
                <a:solidFill>
                  <a:schemeClr val="accent1">
                    <a:lumMod val="75000"/>
                  </a:schemeClr>
                </a:solidFill>
              </a:rPr>
              <a:t>Temps partiel cotisant à temps plein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Utilisation des mêmes régimes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  <a:hlinkClick r:id="rId3" action="ppaction://hlinkfile"/>
              </a:rPr>
              <a:t>Documentation disponible</a:t>
            </a:r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Retraite progressive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96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4440194"/>
          </a:xfrm>
        </p:spPr>
        <p:txBody>
          <a:bodyPr/>
          <a:lstStyle/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Un service de notification spécifique à EIG.</a:t>
            </a: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Toujours accessible et disponible. 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Un service de mise à disposition des tutoriaux.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EIG Service : </a:t>
            </a:r>
            <a:r>
              <a:rPr lang="fr-F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Qu’est-ce que c’est ?</a:t>
            </a:r>
          </a:p>
          <a:p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271" y="2421925"/>
            <a:ext cx="5305425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38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8243" y="1392195"/>
            <a:ext cx="10515600" cy="4440194"/>
          </a:xfrm>
        </p:spPr>
        <p:txBody>
          <a:bodyPr/>
          <a:lstStyle/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Une communication directe et immédiate à nos clients : 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Des alertes : Mise à jour disponible, Changement du numéro de hotline, etc…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Messages importants : Bogues importants identifiés et nécessitant une action spécifique.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Informations : Actualités règlementaires, actualités de nos application, planning du EIG </a:t>
            </a:r>
            <a:r>
              <a:rPr lang="fr-FR" sz="1200" dirty="0" err="1" smtClean="0">
                <a:solidFill>
                  <a:schemeClr val="accent1">
                    <a:lumMod val="75000"/>
                  </a:schemeClr>
                </a:solidFill>
              </a:rPr>
              <a:t>Dév</a:t>
            </a:r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 tour, etc.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Tous ces éléments peuvent être ciblés par application.</a:t>
            </a: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La mise à disposition à jour en temps réel :</a:t>
            </a:r>
          </a:p>
          <a:p>
            <a:pPr lvl="1"/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Des tutoriaux.</a:t>
            </a:r>
          </a:p>
          <a:p>
            <a:pPr lvl="2"/>
            <a:r>
              <a:rPr lang="fr-FR" sz="1200" dirty="0" smtClean="0">
                <a:solidFill>
                  <a:schemeClr val="accent1">
                    <a:lumMod val="75000"/>
                  </a:schemeClr>
                </a:solidFill>
              </a:rPr>
              <a:t>Par la suite des documentations.</a:t>
            </a:r>
          </a:p>
          <a:p>
            <a:pPr lvl="2"/>
            <a:endParaRPr lang="fr-FR" sz="12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fr-F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64043" y="496288"/>
            <a:ext cx="9144000" cy="7393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EIG Service : Pour quoi faire ?</a:t>
            </a:r>
            <a:endParaRPr lang="fr-F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6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8111</TotalTime>
  <Words>960</Words>
  <Application>Microsoft Office PowerPoint</Application>
  <PresentationFormat>Grand écran</PresentationFormat>
  <Paragraphs>172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Réunion GRH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Déclaration Sociale Nominative</dc:title>
  <dc:creator>Valéry HUMEZ</dc:creator>
  <cp:lastModifiedBy>Valéry HUMEZ</cp:lastModifiedBy>
  <cp:revision>221</cp:revision>
  <cp:lastPrinted>2014-01-28T18:00:57Z</cp:lastPrinted>
  <dcterms:created xsi:type="dcterms:W3CDTF">2014-01-24T11:57:56Z</dcterms:created>
  <dcterms:modified xsi:type="dcterms:W3CDTF">2017-09-08T13:33:00Z</dcterms:modified>
</cp:coreProperties>
</file>