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56" r:id="rId5"/>
    <p:sldId id="257" r:id="rId6"/>
    <p:sldId id="258" r:id="rId7"/>
    <p:sldId id="381" r:id="rId8"/>
    <p:sldId id="395" r:id="rId9"/>
    <p:sldId id="284" r:id="rId10"/>
    <p:sldId id="364" r:id="rId11"/>
    <p:sldId id="380" r:id="rId12"/>
    <p:sldId id="365" r:id="rId13"/>
    <p:sldId id="382" r:id="rId14"/>
    <p:sldId id="384" r:id="rId15"/>
    <p:sldId id="385" r:id="rId16"/>
    <p:sldId id="383" r:id="rId17"/>
    <p:sldId id="386" r:id="rId18"/>
    <p:sldId id="375" r:id="rId19"/>
    <p:sldId id="387" r:id="rId20"/>
    <p:sldId id="388" r:id="rId21"/>
    <p:sldId id="389" r:id="rId22"/>
    <p:sldId id="390" r:id="rId23"/>
    <p:sldId id="391" r:id="rId24"/>
    <p:sldId id="392" r:id="rId25"/>
    <p:sldId id="393" r:id="rId26"/>
    <p:sldId id="394" r:id="rId27"/>
  </p:sldIdLst>
  <p:sldSz cx="12192000" cy="6858000"/>
  <p:notesSz cx="6797675" cy="99298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1500" y="5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C78C9535-31FE-496C-99EB-D669B793DC09}" type="datetimeFigureOut">
              <a:rPr lang="fr-FR" smtClean="0"/>
              <a:t>11/03/2024</a:t>
            </a:fld>
            <a:endParaRPr lang="fr-FR"/>
          </a:p>
        </p:txBody>
      </p:sp>
      <p:sp>
        <p:nvSpPr>
          <p:cNvPr id="4" name="Espace réservé de l'image des diapositives 3"/>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F85EBAEA-F26E-4768-81F2-BFF3FDB9DB22}" type="slidenum">
              <a:rPr lang="fr-FR" smtClean="0"/>
              <a:t>‹N°›</a:t>
            </a:fld>
            <a:endParaRPr lang="fr-FR"/>
          </a:p>
        </p:txBody>
      </p:sp>
    </p:spTree>
    <p:extLst>
      <p:ext uri="{BB962C8B-B14F-4D97-AF65-F5344CB8AC3E}">
        <p14:creationId xmlns:p14="http://schemas.microsoft.com/office/powerpoint/2010/main" val="2249198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FC872B-98C1-4D1A-81C3-9486E214B66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DDF0287-F60B-490A-A6E2-3DCDC64A59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4462A1A-1A43-4071-B571-6052610FD843}"/>
              </a:ext>
            </a:extLst>
          </p:cNvPr>
          <p:cNvSpPr>
            <a:spLocks noGrp="1"/>
          </p:cNvSpPr>
          <p:nvPr>
            <p:ph type="dt" sz="half" idx="10"/>
          </p:nvPr>
        </p:nvSpPr>
        <p:spPr/>
        <p:txBody>
          <a:bodyPr/>
          <a:lstStyle/>
          <a:p>
            <a:fld id="{25FE86A2-F369-46BF-A262-AB3D6E99F9C4}" type="datetime1">
              <a:rPr lang="fr-FR" smtClean="0"/>
              <a:t>11/03/2024</a:t>
            </a:fld>
            <a:endParaRPr lang="fr-FR"/>
          </a:p>
        </p:txBody>
      </p:sp>
      <p:sp>
        <p:nvSpPr>
          <p:cNvPr id="5" name="Espace réservé du pied de page 4">
            <a:extLst>
              <a:ext uri="{FF2B5EF4-FFF2-40B4-BE49-F238E27FC236}">
                <a16:creationId xmlns:a16="http://schemas.microsoft.com/office/drawing/2014/main" id="{B81E7681-E726-4A20-A607-96AA6D7859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57560BB-FCA5-4730-B8F2-5593C13BC120}"/>
              </a:ext>
            </a:extLst>
          </p:cNvPr>
          <p:cNvSpPr>
            <a:spLocks noGrp="1"/>
          </p:cNvSpPr>
          <p:nvPr>
            <p:ph type="sldNum" sz="quarter" idx="12"/>
          </p:nvPr>
        </p:nvSpPr>
        <p:spPr/>
        <p:txBody>
          <a:bodyPr/>
          <a:lstStyle/>
          <a:p>
            <a:fld id="{13374199-2EDA-42EB-AFEC-B32A6A59BBF7}" type="slidenum">
              <a:rPr lang="fr-FR" smtClean="0"/>
              <a:t>‹N°›</a:t>
            </a:fld>
            <a:endParaRPr lang="fr-FR"/>
          </a:p>
        </p:txBody>
      </p:sp>
      <p:pic>
        <p:nvPicPr>
          <p:cNvPr id="15" name="Image 14">
            <a:extLst>
              <a:ext uri="{FF2B5EF4-FFF2-40B4-BE49-F238E27FC236}">
                <a16:creationId xmlns:a16="http://schemas.microsoft.com/office/drawing/2014/main" id="{7B691702-342F-4298-8A48-DDDEE9A07E5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668000" y="5640668"/>
            <a:ext cx="1352160" cy="1007277"/>
          </a:xfrm>
          <a:prstGeom prst="rect">
            <a:avLst/>
          </a:prstGeom>
        </p:spPr>
      </p:pic>
      <p:pic>
        <p:nvPicPr>
          <p:cNvPr id="16" name="Image 15">
            <a:extLst>
              <a:ext uri="{FF2B5EF4-FFF2-40B4-BE49-F238E27FC236}">
                <a16:creationId xmlns:a16="http://schemas.microsoft.com/office/drawing/2014/main" id="{F41327E8-BCC8-43AB-906D-E908A0476432}"/>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54683"/>
          <a:stretch/>
        </p:blipFill>
        <p:spPr>
          <a:xfrm>
            <a:off x="0" y="6727044"/>
            <a:ext cx="12231570" cy="554289"/>
          </a:xfrm>
          <a:prstGeom prst="rect">
            <a:avLst/>
          </a:prstGeom>
        </p:spPr>
      </p:pic>
    </p:spTree>
    <p:extLst>
      <p:ext uri="{BB962C8B-B14F-4D97-AF65-F5344CB8AC3E}">
        <p14:creationId xmlns:p14="http://schemas.microsoft.com/office/powerpoint/2010/main" val="3781100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FBF51B-07C8-4879-A992-2FB837A14D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F135D5-283C-4ADE-B5B1-0D7D08FCCA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8FAB0A0-BCAA-46D5-AD34-DA328965C428}"/>
              </a:ext>
            </a:extLst>
          </p:cNvPr>
          <p:cNvSpPr>
            <a:spLocks noGrp="1"/>
          </p:cNvSpPr>
          <p:nvPr>
            <p:ph type="dt" sz="half" idx="10"/>
          </p:nvPr>
        </p:nvSpPr>
        <p:spPr/>
        <p:txBody>
          <a:bodyPr/>
          <a:lstStyle/>
          <a:p>
            <a:fld id="{BFB4D351-95B9-49CB-BBE1-43C766BC5F0A}" type="datetime1">
              <a:rPr lang="fr-FR" smtClean="0"/>
              <a:t>11/03/2024</a:t>
            </a:fld>
            <a:endParaRPr lang="fr-FR"/>
          </a:p>
        </p:txBody>
      </p:sp>
      <p:sp>
        <p:nvSpPr>
          <p:cNvPr id="5" name="Espace réservé du pied de page 4">
            <a:extLst>
              <a:ext uri="{FF2B5EF4-FFF2-40B4-BE49-F238E27FC236}">
                <a16:creationId xmlns:a16="http://schemas.microsoft.com/office/drawing/2014/main" id="{A7D1E3F1-06AE-48C0-B6A9-31DBB4596C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52491E-CC1A-4060-962C-8738695D3D7F}"/>
              </a:ext>
            </a:extLst>
          </p:cNvPr>
          <p:cNvSpPr>
            <a:spLocks noGrp="1"/>
          </p:cNvSpPr>
          <p:nvPr>
            <p:ph type="sldNum" sz="quarter" idx="12"/>
          </p:nvPr>
        </p:nvSpPr>
        <p:spPr/>
        <p:txBody>
          <a:bodyPr/>
          <a:lstStyle/>
          <a:p>
            <a:fld id="{13374199-2EDA-42EB-AFEC-B32A6A59BBF7}" type="slidenum">
              <a:rPr lang="fr-FR" smtClean="0"/>
              <a:t>‹N°›</a:t>
            </a:fld>
            <a:endParaRPr lang="fr-FR"/>
          </a:p>
        </p:txBody>
      </p:sp>
      <p:pic>
        <p:nvPicPr>
          <p:cNvPr id="17" name="Image 16">
            <a:extLst>
              <a:ext uri="{FF2B5EF4-FFF2-40B4-BE49-F238E27FC236}">
                <a16:creationId xmlns:a16="http://schemas.microsoft.com/office/drawing/2014/main" id="{62247F40-F37D-43FF-93E1-4FC0316788E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54683"/>
          <a:stretch/>
        </p:blipFill>
        <p:spPr>
          <a:xfrm>
            <a:off x="0" y="6727044"/>
            <a:ext cx="12231570" cy="554289"/>
          </a:xfrm>
          <a:prstGeom prst="rect">
            <a:avLst/>
          </a:prstGeom>
        </p:spPr>
      </p:pic>
    </p:spTree>
    <p:extLst>
      <p:ext uri="{BB962C8B-B14F-4D97-AF65-F5344CB8AC3E}">
        <p14:creationId xmlns:p14="http://schemas.microsoft.com/office/powerpoint/2010/main" val="1097457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4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FBF51B-07C8-4879-A992-2FB837A14D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F135D5-283C-4ADE-B5B1-0D7D08FCCA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8FAB0A0-BCAA-46D5-AD34-DA328965C428}"/>
              </a:ext>
            </a:extLst>
          </p:cNvPr>
          <p:cNvSpPr>
            <a:spLocks noGrp="1"/>
          </p:cNvSpPr>
          <p:nvPr>
            <p:ph type="dt" sz="half" idx="10"/>
          </p:nvPr>
        </p:nvSpPr>
        <p:spPr/>
        <p:txBody>
          <a:bodyPr/>
          <a:lstStyle/>
          <a:p>
            <a:fld id="{682D6DAF-582D-4038-8475-097D62AA5C9B}" type="datetime1">
              <a:rPr lang="fr-FR" smtClean="0"/>
              <a:t>11/03/2024</a:t>
            </a:fld>
            <a:endParaRPr lang="fr-FR"/>
          </a:p>
        </p:txBody>
      </p:sp>
      <p:sp>
        <p:nvSpPr>
          <p:cNvPr id="5" name="Espace réservé du pied de page 4">
            <a:extLst>
              <a:ext uri="{FF2B5EF4-FFF2-40B4-BE49-F238E27FC236}">
                <a16:creationId xmlns:a16="http://schemas.microsoft.com/office/drawing/2014/main" id="{A7D1E3F1-06AE-48C0-B6A9-31DBB4596C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52491E-CC1A-4060-962C-8738695D3D7F}"/>
              </a:ext>
            </a:extLst>
          </p:cNvPr>
          <p:cNvSpPr>
            <a:spLocks noGrp="1"/>
          </p:cNvSpPr>
          <p:nvPr>
            <p:ph type="sldNum" sz="quarter" idx="12"/>
          </p:nvPr>
        </p:nvSpPr>
        <p:spPr/>
        <p:txBody>
          <a:bodyPr/>
          <a:lstStyle/>
          <a:p>
            <a:fld id="{13374199-2EDA-42EB-AFEC-B32A6A59BBF7}" type="slidenum">
              <a:rPr lang="fr-FR" smtClean="0"/>
              <a:t>‹N°›</a:t>
            </a:fld>
            <a:endParaRPr lang="fr-FR"/>
          </a:p>
        </p:txBody>
      </p:sp>
      <p:pic>
        <p:nvPicPr>
          <p:cNvPr id="17" name="Image 16">
            <a:extLst>
              <a:ext uri="{FF2B5EF4-FFF2-40B4-BE49-F238E27FC236}">
                <a16:creationId xmlns:a16="http://schemas.microsoft.com/office/drawing/2014/main" id="{E38688D3-E330-437B-ADE8-505C7FD956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54683"/>
          <a:stretch/>
        </p:blipFill>
        <p:spPr>
          <a:xfrm>
            <a:off x="0" y="6727044"/>
            <a:ext cx="12231570" cy="554289"/>
          </a:xfrm>
          <a:prstGeom prst="rect">
            <a:avLst/>
          </a:prstGeom>
        </p:spPr>
      </p:pic>
    </p:spTree>
    <p:extLst>
      <p:ext uri="{BB962C8B-B14F-4D97-AF65-F5344CB8AC3E}">
        <p14:creationId xmlns:p14="http://schemas.microsoft.com/office/powerpoint/2010/main" val="1403981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FBF51B-07C8-4879-A992-2FB837A14D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F135D5-283C-4ADE-B5B1-0D7D08FCCA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8FAB0A0-BCAA-46D5-AD34-DA328965C428}"/>
              </a:ext>
            </a:extLst>
          </p:cNvPr>
          <p:cNvSpPr>
            <a:spLocks noGrp="1"/>
          </p:cNvSpPr>
          <p:nvPr>
            <p:ph type="dt" sz="half" idx="10"/>
          </p:nvPr>
        </p:nvSpPr>
        <p:spPr/>
        <p:txBody>
          <a:bodyPr/>
          <a:lstStyle/>
          <a:p>
            <a:fld id="{1339C086-D713-4231-A0C8-CB181514B119}" type="datetime1">
              <a:rPr lang="fr-FR" smtClean="0"/>
              <a:t>11/03/2024</a:t>
            </a:fld>
            <a:endParaRPr lang="fr-FR"/>
          </a:p>
        </p:txBody>
      </p:sp>
      <p:sp>
        <p:nvSpPr>
          <p:cNvPr id="5" name="Espace réservé du pied de page 4">
            <a:extLst>
              <a:ext uri="{FF2B5EF4-FFF2-40B4-BE49-F238E27FC236}">
                <a16:creationId xmlns:a16="http://schemas.microsoft.com/office/drawing/2014/main" id="{A7D1E3F1-06AE-48C0-B6A9-31DBB4596C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52491E-CC1A-4060-962C-8738695D3D7F}"/>
              </a:ext>
            </a:extLst>
          </p:cNvPr>
          <p:cNvSpPr>
            <a:spLocks noGrp="1"/>
          </p:cNvSpPr>
          <p:nvPr>
            <p:ph type="sldNum" sz="quarter" idx="12"/>
          </p:nvPr>
        </p:nvSpPr>
        <p:spPr/>
        <p:txBody>
          <a:bodyPr/>
          <a:lstStyle/>
          <a:p>
            <a:fld id="{13374199-2EDA-42EB-AFEC-B32A6A59BBF7}" type="slidenum">
              <a:rPr lang="fr-FR" smtClean="0"/>
              <a:t>‹N°›</a:t>
            </a:fld>
            <a:endParaRPr lang="fr-FR"/>
          </a:p>
        </p:txBody>
      </p:sp>
      <p:pic>
        <p:nvPicPr>
          <p:cNvPr id="16" name="Image 15">
            <a:extLst>
              <a:ext uri="{FF2B5EF4-FFF2-40B4-BE49-F238E27FC236}">
                <a16:creationId xmlns:a16="http://schemas.microsoft.com/office/drawing/2014/main" id="{4D92D0B2-106A-47A2-8326-B098B0B45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54683"/>
          <a:stretch/>
        </p:blipFill>
        <p:spPr>
          <a:xfrm>
            <a:off x="0" y="6727044"/>
            <a:ext cx="12231570" cy="554289"/>
          </a:xfrm>
          <a:prstGeom prst="rect">
            <a:avLst/>
          </a:prstGeom>
        </p:spPr>
      </p:pic>
    </p:spTree>
    <p:extLst>
      <p:ext uri="{BB962C8B-B14F-4D97-AF65-F5344CB8AC3E}">
        <p14:creationId xmlns:p14="http://schemas.microsoft.com/office/powerpoint/2010/main" val="3356490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FBF51B-07C8-4879-A992-2FB837A14D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F135D5-283C-4ADE-B5B1-0D7D08FCCA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8FAB0A0-BCAA-46D5-AD34-DA328965C428}"/>
              </a:ext>
            </a:extLst>
          </p:cNvPr>
          <p:cNvSpPr>
            <a:spLocks noGrp="1"/>
          </p:cNvSpPr>
          <p:nvPr>
            <p:ph type="dt" sz="half" idx="10"/>
          </p:nvPr>
        </p:nvSpPr>
        <p:spPr/>
        <p:txBody>
          <a:bodyPr/>
          <a:lstStyle/>
          <a:p>
            <a:fld id="{5E1BFEB9-B087-4044-B907-6A2D1A70CE19}" type="datetime1">
              <a:rPr lang="fr-FR" smtClean="0"/>
              <a:t>11/03/2024</a:t>
            </a:fld>
            <a:endParaRPr lang="fr-FR"/>
          </a:p>
        </p:txBody>
      </p:sp>
      <p:sp>
        <p:nvSpPr>
          <p:cNvPr id="5" name="Espace réservé du pied de page 4">
            <a:extLst>
              <a:ext uri="{FF2B5EF4-FFF2-40B4-BE49-F238E27FC236}">
                <a16:creationId xmlns:a16="http://schemas.microsoft.com/office/drawing/2014/main" id="{A7D1E3F1-06AE-48C0-B6A9-31DBB4596C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52491E-CC1A-4060-962C-8738695D3D7F}"/>
              </a:ext>
            </a:extLst>
          </p:cNvPr>
          <p:cNvSpPr>
            <a:spLocks noGrp="1"/>
          </p:cNvSpPr>
          <p:nvPr>
            <p:ph type="sldNum" sz="quarter" idx="12"/>
          </p:nvPr>
        </p:nvSpPr>
        <p:spPr/>
        <p:txBody>
          <a:bodyPr/>
          <a:lstStyle/>
          <a:p>
            <a:fld id="{13374199-2EDA-42EB-AFEC-B32A6A59BBF7}" type="slidenum">
              <a:rPr lang="fr-FR" smtClean="0"/>
              <a:t>‹N°›</a:t>
            </a:fld>
            <a:endParaRPr lang="fr-FR"/>
          </a:p>
        </p:txBody>
      </p:sp>
      <p:pic>
        <p:nvPicPr>
          <p:cNvPr id="16" name="Image 15">
            <a:extLst>
              <a:ext uri="{FF2B5EF4-FFF2-40B4-BE49-F238E27FC236}">
                <a16:creationId xmlns:a16="http://schemas.microsoft.com/office/drawing/2014/main" id="{2E6B205F-F4D2-4CB2-8131-F4BFC7C615A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54683"/>
          <a:stretch/>
        </p:blipFill>
        <p:spPr>
          <a:xfrm>
            <a:off x="0" y="6727044"/>
            <a:ext cx="12231570" cy="554289"/>
          </a:xfrm>
          <a:prstGeom prst="rect">
            <a:avLst/>
          </a:prstGeom>
        </p:spPr>
      </p:pic>
    </p:spTree>
    <p:extLst>
      <p:ext uri="{BB962C8B-B14F-4D97-AF65-F5344CB8AC3E}">
        <p14:creationId xmlns:p14="http://schemas.microsoft.com/office/powerpoint/2010/main" val="4038357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FBF51B-07C8-4879-A992-2FB837A14D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F135D5-283C-4ADE-B5B1-0D7D08FCCA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8FAB0A0-BCAA-46D5-AD34-DA328965C428}"/>
              </a:ext>
            </a:extLst>
          </p:cNvPr>
          <p:cNvSpPr>
            <a:spLocks noGrp="1"/>
          </p:cNvSpPr>
          <p:nvPr>
            <p:ph type="dt" sz="half" idx="10"/>
          </p:nvPr>
        </p:nvSpPr>
        <p:spPr/>
        <p:txBody>
          <a:bodyPr/>
          <a:lstStyle/>
          <a:p>
            <a:fld id="{5900B86C-263E-44F6-AB06-D7AB38BDC26B}" type="datetime1">
              <a:rPr lang="fr-FR" smtClean="0"/>
              <a:t>11/03/2024</a:t>
            </a:fld>
            <a:endParaRPr lang="fr-FR"/>
          </a:p>
        </p:txBody>
      </p:sp>
      <p:sp>
        <p:nvSpPr>
          <p:cNvPr id="5" name="Espace réservé du pied de page 4">
            <a:extLst>
              <a:ext uri="{FF2B5EF4-FFF2-40B4-BE49-F238E27FC236}">
                <a16:creationId xmlns:a16="http://schemas.microsoft.com/office/drawing/2014/main" id="{A7D1E3F1-06AE-48C0-B6A9-31DBB4596C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52491E-CC1A-4060-962C-8738695D3D7F}"/>
              </a:ext>
            </a:extLst>
          </p:cNvPr>
          <p:cNvSpPr>
            <a:spLocks noGrp="1"/>
          </p:cNvSpPr>
          <p:nvPr>
            <p:ph type="sldNum" sz="quarter" idx="12"/>
          </p:nvPr>
        </p:nvSpPr>
        <p:spPr/>
        <p:txBody>
          <a:bodyPr/>
          <a:lstStyle/>
          <a:p>
            <a:fld id="{13374199-2EDA-42EB-AFEC-B32A6A59BBF7}" type="slidenum">
              <a:rPr lang="fr-FR" smtClean="0"/>
              <a:t>‹N°›</a:t>
            </a:fld>
            <a:endParaRPr lang="fr-FR"/>
          </a:p>
        </p:txBody>
      </p:sp>
      <p:pic>
        <p:nvPicPr>
          <p:cNvPr id="16" name="Image 15">
            <a:extLst>
              <a:ext uri="{FF2B5EF4-FFF2-40B4-BE49-F238E27FC236}">
                <a16:creationId xmlns:a16="http://schemas.microsoft.com/office/drawing/2014/main" id="{C25CE94B-9723-41D9-82CE-B316D13F59D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54683"/>
          <a:stretch/>
        </p:blipFill>
        <p:spPr>
          <a:xfrm>
            <a:off x="0" y="6727044"/>
            <a:ext cx="12231570" cy="554289"/>
          </a:xfrm>
          <a:prstGeom prst="rect">
            <a:avLst/>
          </a:prstGeom>
        </p:spPr>
      </p:pic>
    </p:spTree>
    <p:extLst>
      <p:ext uri="{BB962C8B-B14F-4D97-AF65-F5344CB8AC3E}">
        <p14:creationId xmlns:p14="http://schemas.microsoft.com/office/powerpoint/2010/main" val="95811229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6E54DCD-2B0F-4166-95F5-36200411B9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EE66E78-705A-4721-8B7C-3B4AA9851E4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137BDC7-D8A1-4A4D-A50E-92C0170845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76759-0AC1-4749-B3B8-DF70E707F245}" type="datetime1">
              <a:rPr lang="fr-FR" smtClean="0"/>
              <a:t>11/03/2024</a:t>
            </a:fld>
            <a:endParaRPr lang="fr-FR"/>
          </a:p>
        </p:txBody>
      </p:sp>
      <p:sp>
        <p:nvSpPr>
          <p:cNvPr id="5" name="Espace réservé du pied de page 4">
            <a:extLst>
              <a:ext uri="{FF2B5EF4-FFF2-40B4-BE49-F238E27FC236}">
                <a16:creationId xmlns:a16="http://schemas.microsoft.com/office/drawing/2014/main" id="{F08F92A3-9F3B-4A44-8C1E-23EEE7D7BF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5945216-DC8B-4FFC-B45E-34ADECB447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374199-2EDA-42EB-AFEC-B32A6A59BBF7}" type="slidenum">
              <a:rPr lang="fr-FR" smtClean="0"/>
              <a:t>‹N°›</a:t>
            </a:fld>
            <a:endParaRPr lang="fr-FR"/>
          </a:p>
        </p:txBody>
      </p:sp>
    </p:spTree>
    <p:extLst>
      <p:ext uri="{BB962C8B-B14F-4D97-AF65-F5344CB8AC3E}">
        <p14:creationId xmlns:p14="http://schemas.microsoft.com/office/powerpoint/2010/main" val="42403733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9" r:id="rId3"/>
    <p:sldLayoutId id="2147483676" r:id="rId4"/>
    <p:sldLayoutId id="2147483678" r:id="rId5"/>
    <p:sldLayoutId id="2147483677" r:id="rId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3EB97B-A7E2-42A9-A6FF-12F3FD050BA0}"/>
              </a:ext>
            </a:extLst>
          </p:cNvPr>
          <p:cNvSpPr>
            <a:spLocks noGrp="1"/>
          </p:cNvSpPr>
          <p:nvPr>
            <p:ph type="ctrTitle"/>
          </p:nvPr>
        </p:nvSpPr>
        <p:spPr>
          <a:xfrm>
            <a:off x="1577265" y="1384917"/>
            <a:ext cx="9534525" cy="2219417"/>
          </a:xfrm>
        </p:spPr>
        <p:txBody>
          <a:bodyPr>
            <a:normAutofit/>
          </a:bodyPr>
          <a:lstStyle/>
          <a:p>
            <a:r>
              <a:rPr lang="fr-FR" sz="4800" b="1" dirty="0">
                <a:latin typeface="+mn-lt"/>
              </a:rPr>
              <a:t>Atelier régularisation paie et DSN</a:t>
            </a:r>
          </a:p>
        </p:txBody>
      </p:sp>
      <p:sp>
        <p:nvSpPr>
          <p:cNvPr id="3" name="Espace réservé du numéro de diapositive 2">
            <a:extLst>
              <a:ext uri="{FF2B5EF4-FFF2-40B4-BE49-F238E27FC236}">
                <a16:creationId xmlns:a16="http://schemas.microsoft.com/office/drawing/2014/main" id="{D26B0A72-EDB1-D56B-14D2-BD02F394D982}"/>
              </a:ext>
            </a:extLst>
          </p:cNvPr>
          <p:cNvSpPr>
            <a:spLocks noGrp="1"/>
          </p:cNvSpPr>
          <p:nvPr>
            <p:ph type="sldNum" sz="quarter" idx="12"/>
          </p:nvPr>
        </p:nvSpPr>
        <p:spPr/>
        <p:txBody>
          <a:bodyPr/>
          <a:lstStyle/>
          <a:p>
            <a:fld id="{13374199-2EDA-42EB-AFEC-B32A6A59BBF7}" type="slidenum">
              <a:rPr lang="fr-FR" smtClean="0"/>
              <a:t>1</a:t>
            </a:fld>
            <a:endParaRPr lang="fr-FR"/>
          </a:p>
        </p:txBody>
      </p:sp>
    </p:spTree>
    <p:extLst>
      <p:ext uri="{BB962C8B-B14F-4D97-AF65-F5344CB8AC3E}">
        <p14:creationId xmlns:p14="http://schemas.microsoft.com/office/powerpoint/2010/main" val="7720032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3D45EA2F-01E3-43D6-9A04-820CAF60E285}"/>
              </a:ext>
            </a:extLst>
          </p:cNvPr>
          <p:cNvSpPr txBox="1"/>
          <p:nvPr/>
        </p:nvSpPr>
        <p:spPr>
          <a:xfrm>
            <a:off x="1020932" y="674703"/>
            <a:ext cx="10244831" cy="2031325"/>
          </a:xfrm>
          <a:prstGeom prst="rect">
            <a:avLst/>
          </a:prstGeom>
          <a:noFill/>
        </p:spPr>
        <p:txBody>
          <a:bodyPr wrap="square" rtlCol="0">
            <a:spAutoFit/>
          </a:bodyPr>
          <a:lstStyle/>
          <a:p>
            <a:r>
              <a:rPr lang="fr-FR" dirty="0"/>
              <a:t>1 – Régularisation Accident de travail</a:t>
            </a:r>
          </a:p>
          <a:p>
            <a:endParaRPr lang="fr-FR" dirty="0"/>
          </a:p>
          <a:p>
            <a:r>
              <a:rPr lang="fr-FR" dirty="0"/>
              <a:t>2 – Régularisation versement mobilité</a:t>
            </a:r>
          </a:p>
          <a:p>
            <a:endParaRPr lang="fr-FR" dirty="0"/>
          </a:p>
          <a:p>
            <a:r>
              <a:rPr lang="fr-FR" dirty="0"/>
              <a:t>3 – Régularisation FNAL</a:t>
            </a:r>
          </a:p>
          <a:p>
            <a:endParaRPr lang="fr-FR" dirty="0"/>
          </a:p>
          <a:p>
            <a:r>
              <a:rPr lang="fr-FR" dirty="0"/>
              <a:t>4 – Régularisation Mutuelle</a:t>
            </a:r>
          </a:p>
        </p:txBody>
      </p:sp>
      <p:sp>
        <p:nvSpPr>
          <p:cNvPr id="3" name="Espace réservé du numéro de diapositive 2">
            <a:extLst>
              <a:ext uri="{FF2B5EF4-FFF2-40B4-BE49-F238E27FC236}">
                <a16:creationId xmlns:a16="http://schemas.microsoft.com/office/drawing/2014/main" id="{2E1B411A-A2B5-22C8-13EC-92AF2BA9431A}"/>
              </a:ext>
            </a:extLst>
          </p:cNvPr>
          <p:cNvSpPr>
            <a:spLocks noGrp="1"/>
          </p:cNvSpPr>
          <p:nvPr>
            <p:ph type="sldNum" sz="quarter" idx="12"/>
          </p:nvPr>
        </p:nvSpPr>
        <p:spPr/>
        <p:txBody>
          <a:bodyPr/>
          <a:lstStyle/>
          <a:p>
            <a:fld id="{13374199-2EDA-42EB-AFEC-B32A6A59BBF7}" type="slidenum">
              <a:rPr lang="fr-FR" smtClean="0"/>
              <a:t>2</a:t>
            </a:fld>
            <a:endParaRPr lang="fr-FR"/>
          </a:p>
        </p:txBody>
      </p:sp>
    </p:spTree>
    <p:extLst>
      <p:ext uri="{BB962C8B-B14F-4D97-AF65-F5344CB8AC3E}">
        <p14:creationId xmlns:p14="http://schemas.microsoft.com/office/powerpoint/2010/main" val="1679364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CEAA33D-1788-4CF2-893F-0E118B7FD714}"/>
              </a:ext>
            </a:extLst>
          </p:cNvPr>
          <p:cNvSpPr>
            <a:spLocks noGrp="1"/>
          </p:cNvSpPr>
          <p:nvPr>
            <p:ph idx="1"/>
          </p:nvPr>
        </p:nvSpPr>
        <p:spPr>
          <a:xfrm>
            <a:off x="838200" y="3868637"/>
            <a:ext cx="10515600" cy="2308325"/>
          </a:xfrm>
        </p:spPr>
        <p:txBody>
          <a:bodyPr>
            <a:normAutofit/>
          </a:bodyPr>
          <a:lstStyle/>
          <a:p>
            <a:pPr marL="0" indent="0">
              <a:buNone/>
            </a:pPr>
            <a:r>
              <a:rPr lang="fr-FR" sz="1800" dirty="0"/>
              <a:t>Pour effectuer la régularisation du taux, nous allons passer par la gestion de régularisation via l’assistant</a:t>
            </a:r>
          </a:p>
        </p:txBody>
      </p:sp>
      <p:sp>
        <p:nvSpPr>
          <p:cNvPr id="2" name="ZoneTexte 1">
            <a:extLst>
              <a:ext uri="{FF2B5EF4-FFF2-40B4-BE49-F238E27FC236}">
                <a16:creationId xmlns:a16="http://schemas.microsoft.com/office/drawing/2014/main" id="{C67826BF-6C8F-418E-A263-401EBFF148DE}"/>
              </a:ext>
            </a:extLst>
          </p:cNvPr>
          <p:cNvSpPr txBox="1"/>
          <p:nvPr/>
        </p:nvSpPr>
        <p:spPr>
          <a:xfrm>
            <a:off x="941033" y="479393"/>
            <a:ext cx="10120544" cy="2308324"/>
          </a:xfrm>
          <a:prstGeom prst="rect">
            <a:avLst/>
          </a:prstGeom>
          <a:noFill/>
        </p:spPr>
        <p:txBody>
          <a:bodyPr wrap="square" rtlCol="0">
            <a:spAutoFit/>
          </a:bodyPr>
          <a:lstStyle/>
          <a:p>
            <a:r>
              <a:rPr lang="fr-FR" dirty="0"/>
              <a:t>1 – Régularisation accident de travail</a:t>
            </a:r>
          </a:p>
          <a:p>
            <a:endParaRPr lang="fr-FR" dirty="0"/>
          </a:p>
          <a:p>
            <a:r>
              <a:rPr lang="fr-FR" dirty="0"/>
              <a:t>Lorsque vous avez un salarié qui change d’établissement, vous pouvez avoir l’application d’un taux d’accident du travail qui n’est pas correct.</a:t>
            </a:r>
          </a:p>
          <a:p>
            <a:r>
              <a:rPr lang="fr-FR" dirty="0"/>
              <a:t>En principe, on ne devrait plus retrouver ce cas de figure sauf si le gestionnaire de paie valide le message ci-dessous à non lors d’un transfert d’un salarié</a:t>
            </a:r>
          </a:p>
          <a:p>
            <a:endParaRPr lang="fr-FR" dirty="0"/>
          </a:p>
          <a:p>
            <a:endParaRPr lang="fr-FR" dirty="0"/>
          </a:p>
        </p:txBody>
      </p:sp>
      <p:pic>
        <p:nvPicPr>
          <p:cNvPr id="5" name="Image 4">
            <a:extLst>
              <a:ext uri="{FF2B5EF4-FFF2-40B4-BE49-F238E27FC236}">
                <a16:creationId xmlns:a16="http://schemas.microsoft.com/office/drawing/2014/main" id="{69142EFE-AE31-9E06-3CA8-D287D0CB8B8F}"/>
              </a:ext>
            </a:extLst>
          </p:cNvPr>
          <p:cNvPicPr>
            <a:picLocks noChangeAspect="1"/>
          </p:cNvPicPr>
          <p:nvPr/>
        </p:nvPicPr>
        <p:blipFill>
          <a:blip r:embed="rId2"/>
          <a:stretch>
            <a:fillRect/>
          </a:stretch>
        </p:blipFill>
        <p:spPr>
          <a:xfrm>
            <a:off x="941033" y="2223788"/>
            <a:ext cx="5767710" cy="1549222"/>
          </a:xfrm>
          <a:prstGeom prst="rect">
            <a:avLst/>
          </a:prstGeom>
        </p:spPr>
      </p:pic>
      <p:sp>
        <p:nvSpPr>
          <p:cNvPr id="4" name="Espace réservé du numéro de diapositive 3">
            <a:extLst>
              <a:ext uri="{FF2B5EF4-FFF2-40B4-BE49-F238E27FC236}">
                <a16:creationId xmlns:a16="http://schemas.microsoft.com/office/drawing/2014/main" id="{BE429CF7-A3B2-4396-0B43-324B9985560F}"/>
              </a:ext>
            </a:extLst>
          </p:cNvPr>
          <p:cNvSpPr>
            <a:spLocks noGrp="1"/>
          </p:cNvSpPr>
          <p:nvPr>
            <p:ph type="sldNum" sz="quarter" idx="12"/>
          </p:nvPr>
        </p:nvSpPr>
        <p:spPr/>
        <p:txBody>
          <a:bodyPr/>
          <a:lstStyle/>
          <a:p>
            <a:fld id="{13374199-2EDA-42EB-AFEC-B32A6A59BBF7}" type="slidenum">
              <a:rPr lang="fr-FR" smtClean="0"/>
              <a:t>3</a:t>
            </a:fld>
            <a:endParaRPr lang="fr-FR"/>
          </a:p>
        </p:txBody>
      </p:sp>
    </p:spTree>
    <p:extLst>
      <p:ext uri="{BB962C8B-B14F-4D97-AF65-F5344CB8AC3E}">
        <p14:creationId xmlns:p14="http://schemas.microsoft.com/office/powerpoint/2010/main" val="2481017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0A028-55DE-844D-1B4C-BAE9FEFD0A70}"/>
              </a:ext>
            </a:extLst>
          </p:cNvPr>
          <p:cNvSpPr>
            <a:spLocks noGrp="1"/>
          </p:cNvSpPr>
          <p:nvPr>
            <p:ph type="title"/>
          </p:nvPr>
        </p:nvSpPr>
        <p:spPr>
          <a:xfrm>
            <a:off x="585927" y="365125"/>
            <a:ext cx="11070454" cy="868871"/>
          </a:xfrm>
        </p:spPr>
        <p:txBody>
          <a:bodyPr>
            <a:normAutofit/>
          </a:bodyPr>
          <a:lstStyle/>
          <a:p>
            <a:r>
              <a:rPr lang="fr-FR" sz="2000" dirty="0"/>
              <a:t>Pour effectuer la régularisation du taux, nous allons passer par la gestion de régularisation via l’assistant</a:t>
            </a:r>
            <a:endParaRPr lang="fr-FR" dirty="0"/>
          </a:p>
        </p:txBody>
      </p:sp>
      <p:sp>
        <p:nvSpPr>
          <p:cNvPr id="4" name="Espace réservé du contenu 3">
            <a:extLst>
              <a:ext uri="{FF2B5EF4-FFF2-40B4-BE49-F238E27FC236}">
                <a16:creationId xmlns:a16="http://schemas.microsoft.com/office/drawing/2014/main" id="{C5E1785C-B071-675D-0A4F-CBF9A289142A}"/>
              </a:ext>
            </a:extLst>
          </p:cNvPr>
          <p:cNvSpPr>
            <a:spLocks noGrp="1"/>
          </p:cNvSpPr>
          <p:nvPr>
            <p:ph idx="1"/>
          </p:nvPr>
        </p:nvSpPr>
        <p:spPr>
          <a:xfrm>
            <a:off x="838200" y="4731797"/>
            <a:ext cx="10613994" cy="1445165"/>
          </a:xfrm>
        </p:spPr>
        <p:txBody>
          <a:bodyPr>
            <a:normAutofit fontScale="92500" lnSpcReduction="20000"/>
          </a:bodyPr>
          <a:lstStyle/>
          <a:p>
            <a:pPr marL="0" indent="0">
              <a:buNone/>
            </a:pPr>
            <a:r>
              <a:rPr lang="fr-FR" dirty="0"/>
              <a:t>Pour une régularisation de taux accident de travail, il faut choisir le type de régularisation sur le taux en URSSAF. </a:t>
            </a:r>
          </a:p>
          <a:p>
            <a:pPr marL="0" indent="0">
              <a:buNone/>
            </a:pPr>
            <a:r>
              <a:rPr lang="fr-FR" dirty="0"/>
              <a:t>Ensuite il faut borner la période à régulariser, envoyer en DSN avec le code CTP à régulariser et indiquer l’ancien taux employeur</a:t>
            </a:r>
          </a:p>
        </p:txBody>
      </p:sp>
      <p:pic>
        <p:nvPicPr>
          <p:cNvPr id="7" name="Image 6">
            <a:extLst>
              <a:ext uri="{FF2B5EF4-FFF2-40B4-BE49-F238E27FC236}">
                <a16:creationId xmlns:a16="http://schemas.microsoft.com/office/drawing/2014/main" id="{8C55251D-EE0E-E244-76CC-2672D10D5120}"/>
              </a:ext>
            </a:extLst>
          </p:cNvPr>
          <p:cNvPicPr>
            <a:picLocks noChangeAspect="1"/>
          </p:cNvPicPr>
          <p:nvPr/>
        </p:nvPicPr>
        <p:blipFill>
          <a:blip r:embed="rId2"/>
          <a:stretch>
            <a:fillRect/>
          </a:stretch>
        </p:blipFill>
        <p:spPr>
          <a:xfrm>
            <a:off x="3344941" y="1155333"/>
            <a:ext cx="5502117" cy="3055885"/>
          </a:xfrm>
          <a:prstGeom prst="rect">
            <a:avLst/>
          </a:prstGeom>
        </p:spPr>
      </p:pic>
      <p:sp>
        <p:nvSpPr>
          <p:cNvPr id="3" name="Espace réservé du numéro de diapositive 2">
            <a:extLst>
              <a:ext uri="{FF2B5EF4-FFF2-40B4-BE49-F238E27FC236}">
                <a16:creationId xmlns:a16="http://schemas.microsoft.com/office/drawing/2014/main" id="{E737DF68-B805-E12D-6A99-CE1D4FBE08C9}"/>
              </a:ext>
            </a:extLst>
          </p:cNvPr>
          <p:cNvSpPr>
            <a:spLocks noGrp="1"/>
          </p:cNvSpPr>
          <p:nvPr>
            <p:ph type="sldNum" sz="quarter" idx="12"/>
          </p:nvPr>
        </p:nvSpPr>
        <p:spPr/>
        <p:txBody>
          <a:bodyPr/>
          <a:lstStyle/>
          <a:p>
            <a:fld id="{13374199-2EDA-42EB-AFEC-B32A6A59BBF7}" type="slidenum">
              <a:rPr lang="fr-FR" smtClean="0"/>
              <a:t>4</a:t>
            </a:fld>
            <a:endParaRPr lang="fr-FR"/>
          </a:p>
        </p:txBody>
      </p:sp>
    </p:spTree>
    <p:extLst>
      <p:ext uri="{BB962C8B-B14F-4D97-AF65-F5344CB8AC3E}">
        <p14:creationId xmlns:p14="http://schemas.microsoft.com/office/powerpoint/2010/main" val="3833717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144945-F5CD-0E21-2666-6EA2309263B9}"/>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E87F8858-096C-A917-027E-C284B160EE27}"/>
              </a:ext>
            </a:extLst>
          </p:cNvPr>
          <p:cNvSpPr>
            <a:spLocks noGrp="1"/>
          </p:cNvSpPr>
          <p:nvPr>
            <p:ph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24DA3E0B-C471-8214-A3B7-279B7C77C8D5}"/>
              </a:ext>
            </a:extLst>
          </p:cNvPr>
          <p:cNvSpPr>
            <a:spLocks noGrp="1"/>
          </p:cNvSpPr>
          <p:nvPr>
            <p:ph type="sldNum" sz="quarter" idx="12"/>
          </p:nvPr>
        </p:nvSpPr>
        <p:spPr/>
        <p:txBody>
          <a:bodyPr/>
          <a:lstStyle/>
          <a:p>
            <a:fld id="{13374199-2EDA-42EB-AFEC-B32A6A59BBF7}" type="slidenum">
              <a:rPr lang="fr-FR" smtClean="0"/>
              <a:t>5</a:t>
            </a:fld>
            <a:endParaRPr lang="fr-FR"/>
          </a:p>
        </p:txBody>
      </p:sp>
    </p:spTree>
    <p:extLst>
      <p:ext uri="{BB962C8B-B14F-4D97-AF65-F5344CB8AC3E}">
        <p14:creationId xmlns:p14="http://schemas.microsoft.com/office/powerpoint/2010/main" val="3171700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231373-FEC0-4937-888D-28325776EBDD}"/>
              </a:ext>
            </a:extLst>
          </p:cNvPr>
          <p:cNvSpPr>
            <a:spLocks noGrp="1"/>
          </p:cNvSpPr>
          <p:nvPr>
            <p:ph type="title"/>
          </p:nvPr>
        </p:nvSpPr>
        <p:spPr>
          <a:xfrm>
            <a:off x="838200" y="681037"/>
            <a:ext cx="10515600" cy="1325563"/>
          </a:xfrm>
        </p:spPr>
        <p:txBody>
          <a:bodyPr>
            <a:normAutofit fontScale="90000"/>
          </a:bodyPr>
          <a:lstStyle/>
          <a:p>
            <a:br>
              <a:rPr lang="fr-FR" sz="4400">
                <a:solidFill>
                  <a:srgbClr val="000000"/>
                </a:solidFill>
                <a:effectLst/>
                <a:ea typeface="Calibri" panose="020F0502020204030204" pitchFamily="34" charset="0"/>
                <a:cs typeface="Times New Roman" panose="02020603050405020304" pitchFamily="18" charset="0"/>
              </a:rPr>
            </a:br>
            <a:br>
              <a:rPr lang="fr-FR"/>
            </a:br>
            <a:endParaRPr lang="fr-FR"/>
          </a:p>
        </p:txBody>
      </p:sp>
      <p:sp>
        <p:nvSpPr>
          <p:cNvPr id="3" name="ZoneTexte 2">
            <a:extLst>
              <a:ext uri="{FF2B5EF4-FFF2-40B4-BE49-F238E27FC236}">
                <a16:creationId xmlns:a16="http://schemas.microsoft.com/office/drawing/2014/main" id="{C0864D0C-97E8-47D5-8BBF-81249492BC21}"/>
              </a:ext>
            </a:extLst>
          </p:cNvPr>
          <p:cNvSpPr txBox="1"/>
          <p:nvPr/>
        </p:nvSpPr>
        <p:spPr>
          <a:xfrm>
            <a:off x="665825" y="603682"/>
            <a:ext cx="10990556" cy="5355312"/>
          </a:xfrm>
          <a:prstGeom prst="rect">
            <a:avLst/>
          </a:prstGeom>
          <a:noFill/>
        </p:spPr>
        <p:txBody>
          <a:bodyPr wrap="square" rtlCol="0">
            <a:spAutoFit/>
          </a:bodyPr>
          <a:lstStyle/>
          <a:p>
            <a:endParaRPr lang="fr-FR" dirty="0"/>
          </a:p>
          <a:p>
            <a:r>
              <a:rPr lang="fr-FR" dirty="0"/>
              <a:t>Le résultat sur le bulletin de salaire est le suivant</a:t>
            </a:r>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r>
              <a:rPr lang="fr-FR" dirty="0"/>
              <a:t>On retrouve une ligne de régularisation et d’annulation par mois concerné.</a:t>
            </a:r>
          </a:p>
          <a:p>
            <a:endParaRPr lang="fr-FR" dirty="0"/>
          </a:p>
          <a:p>
            <a:r>
              <a:rPr lang="fr-FR" dirty="0"/>
              <a:t>C’est obligatoire pour avoir une DSN correcte. </a:t>
            </a:r>
          </a:p>
          <a:p>
            <a:endParaRPr lang="fr-FR" dirty="0"/>
          </a:p>
        </p:txBody>
      </p:sp>
      <p:pic>
        <p:nvPicPr>
          <p:cNvPr id="5" name="Image 4">
            <a:extLst>
              <a:ext uri="{FF2B5EF4-FFF2-40B4-BE49-F238E27FC236}">
                <a16:creationId xmlns:a16="http://schemas.microsoft.com/office/drawing/2014/main" id="{AF363E1B-4128-A684-C54F-8CFE2C5DA848}"/>
              </a:ext>
            </a:extLst>
          </p:cNvPr>
          <p:cNvPicPr>
            <a:picLocks noChangeAspect="1"/>
          </p:cNvPicPr>
          <p:nvPr/>
        </p:nvPicPr>
        <p:blipFill>
          <a:blip r:embed="rId2"/>
          <a:stretch>
            <a:fillRect/>
          </a:stretch>
        </p:blipFill>
        <p:spPr>
          <a:xfrm>
            <a:off x="665825" y="1343818"/>
            <a:ext cx="9250524" cy="2992817"/>
          </a:xfrm>
          <a:prstGeom prst="rect">
            <a:avLst/>
          </a:prstGeom>
        </p:spPr>
      </p:pic>
      <p:sp>
        <p:nvSpPr>
          <p:cNvPr id="4" name="Espace réservé du numéro de diapositive 3">
            <a:extLst>
              <a:ext uri="{FF2B5EF4-FFF2-40B4-BE49-F238E27FC236}">
                <a16:creationId xmlns:a16="http://schemas.microsoft.com/office/drawing/2014/main" id="{ED2C2ACE-B929-904F-736B-9183C96B7E0D}"/>
              </a:ext>
            </a:extLst>
          </p:cNvPr>
          <p:cNvSpPr>
            <a:spLocks noGrp="1"/>
          </p:cNvSpPr>
          <p:nvPr>
            <p:ph type="sldNum" sz="quarter" idx="12"/>
          </p:nvPr>
        </p:nvSpPr>
        <p:spPr/>
        <p:txBody>
          <a:bodyPr/>
          <a:lstStyle/>
          <a:p>
            <a:fld id="{13374199-2EDA-42EB-AFEC-B32A6A59BBF7}" type="slidenum">
              <a:rPr lang="fr-FR" smtClean="0"/>
              <a:t>6</a:t>
            </a:fld>
            <a:endParaRPr lang="fr-FR"/>
          </a:p>
        </p:txBody>
      </p:sp>
    </p:spTree>
    <p:extLst>
      <p:ext uri="{BB962C8B-B14F-4D97-AF65-F5344CB8AC3E}">
        <p14:creationId xmlns:p14="http://schemas.microsoft.com/office/powerpoint/2010/main" val="4028973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D70A3ED-FF70-4BD8-8F0E-8D1D6F47DF49}"/>
              </a:ext>
            </a:extLst>
          </p:cNvPr>
          <p:cNvSpPr txBox="1"/>
          <p:nvPr/>
        </p:nvSpPr>
        <p:spPr>
          <a:xfrm>
            <a:off x="506027" y="523783"/>
            <a:ext cx="11141476" cy="5909310"/>
          </a:xfrm>
          <a:prstGeom prst="rect">
            <a:avLst/>
          </a:prstGeom>
          <a:noFill/>
        </p:spPr>
        <p:txBody>
          <a:bodyPr wrap="square" rtlCol="0">
            <a:spAutoFit/>
          </a:bodyPr>
          <a:lstStyle/>
          <a:p>
            <a:r>
              <a:rPr lang="fr-FR" dirty="0"/>
              <a:t>La génération de la DSN donne les blocs suivants :</a:t>
            </a:r>
          </a:p>
          <a:p>
            <a:endParaRPr lang="fr-FR" dirty="0"/>
          </a:p>
          <a:p>
            <a:r>
              <a:rPr lang="fr-FR" dirty="0"/>
              <a:t>- Au niveau nominatif :</a:t>
            </a:r>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r>
              <a:rPr lang="fr-FR" dirty="0"/>
              <a:t>Le bloc 78 et les blocs 81 sont présents pour tous les mois régularisés.</a:t>
            </a:r>
          </a:p>
          <a:p>
            <a:endParaRPr lang="fr-FR" dirty="0"/>
          </a:p>
        </p:txBody>
      </p:sp>
      <p:pic>
        <p:nvPicPr>
          <p:cNvPr id="4" name="Image 3">
            <a:extLst>
              <a:ext uri="{FF2B5EF4-FFF2-40B4-BE49-F238E27FC236}">
                <a16:creationId xmlns:a16="http://schemas.microsoft.com/office/drawing/2014/main" id="{14DCBDB3-0615-75C9-95FE-0A70E5690320}"/>
              </a:ext>
            </a:extLst>
          </p:cNvPr>
          <p:cNvPicPr>
            <a:picLocks noChangeAspect="1"/>
          </p:cNvPicPr>
          <p:nvPr/>
        </p:nvPicPr>
        <p:blipFill>
          <a:blip r:embed="rId2"/>
          <a:stretch>
            <a:fillRect/>
          </a:stretch>
        </p:blipFill>
        <p:spPr>
          <a:xfrm>
            <a:off x="506026" y="1626650"/>
            <a:ext cx="7008291" cy="3995552"/>
          </a:xfrm>
          <a:prstGeom prst="rect">
            <a:avLst/>
          </a:prstGeom>
        </p:spPr>
      </p:pic>
      <p:sp>
        <p:nvSpPr>
          <p:cNvPr id="3" name="Espace réservé du numéro de diapositive 2">
            <a:extLst>
              <a:ext uri="{FF2B5EF4-FFF2-40B4-BE49-F238E27FC236}">
                <a16:creationId xmlns:a16="http://schemas.microsoft.com/office/drawing/2014/main" id="{9B568278-8234-44A5-4C27-8FEB95E84C49}"/>
              </a:ext>
            </a:extLst>
          </p:cNvPr>
          <p:cNvSpPr>
            <a:spLocks noGrp="1"/>
          </p:cNvSpPr>
          <p:nvPr>
            <p:ph type="sldNum" sz="quarter" idx="12"/>
          </p:nvPr>
        </p:nvSpPr>
        <p:spPr/>
        <p:txBody>
          <a:bodyPr/>
          <a:lstStyle/>
          <a:p>
            <a:fld id="{13374199-2EDA-42EB-AFEC-B32A6A59BBF7}" type="slidenum">
              <a:rPr lang="fr-FR" smtClean="0"/>
              <a:t>7</a:t>
            </a:fld>
            <a:endParaRPr lang="fr-FR"/>
          </a:p>
        </p:txBody>
      </p:sp>
    </p:spTree>
    <p:extLst>
      <p:ext uri="{BB962C8B-B14F-4D97-AF65-F5344CB8AC3E}">
        <p14:creationId xmlns:p14="http://schemas.microsoft.com/office/powerpoint/2010/main" val="3609709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D70A3ED-FF70-4BD8-8F0E-8D1D6F47DF49}"/>
              </a:ext>
            </a:extLst>
          </p:cNvPr>
          <p:cNvSpPr txBox="1"/>
          <p:nvPr/>
        </p:nvSpPr>
        <p:spPr>
          <a:xfrm>
            <a:off x="506027" y="614318"/>
            <a:ext cx="11363066" cy="4247317"/>
          </a:xfrm>
          <a:prstGeom prst="rect">
            <a:avLst/>
          </a:prstGeom>
          <a:noFill/>
        </p:spPr>
        <p:txBody>
          <a:bodyPr wrap="square" rtlCol="0">
            <a:spAutoFit/>
          </a:bodyPr>
          <a:lstStyle/>
          <a:p>
            <a:pPr marL="285750" indent="-285750">
              <a:buFontTx/>
              <a:buChar char="-"/>
            </a:pPr>
            <a:r>
              <a:rPr lang="fr-FR" dirty="0"/>
              <a:t>Au niveau des cotisations agrégées :</a:t>
            </a:r>
          </a:p>
          <a:p>
            <a:r>
              <a:rPr lang="fr-FR" dirty="0"/>
              <a:t>On retrouve un bloc 20, un bloc 22 et 2 blocs 23 par mois régularisé.</a:t>
            </a:r>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p:txBody>
      </p:sp>
      <p:pic>
        <p:nvPicPr>
          <p:cNvPr id="4" name="Image 3">
            <a:extLst>
              <a:ext uri="{FF2B5EF4-FFF2-40B4-BE49-F238E27FC236}">
                <a16:creationId xmlns:a16="http://schemas.microsoft.com/office/drawing/2014/main" id="{CE24F47A-97DA-B842-FF52-197EB1FE05F7}"/>
              </a:ext>
            </a:extLst>
          </p:cNvPr>
          <p:cNvPicPr>
            <a:picLocks noChangeAspect="1"/>
          </p:cNvPicPr>
          <p:nvPr/>
        </p:nvPicPr>
        <p:blipFill>
          <a:blip r:embed="rId2"/>
          <a:stretch>
            <a:fillRect/>
          </a:stretch>
        </p:blipFill>
        <p:spPr>
          <a:xfrm>
            <a:off x="544497" y="1448554"/>
            <a:ext cx="5538699" cy="1835683"/>
          </a:xfrm>
          <a:prstGeom prst="rect">
            <a:avLst/>
          </a:prstGeom>
        </p:spPr>
      </p:pic>
      <p:pic>
        <p:nvPicPr>
          <p:cNvPr id="7" name="Image 6">
            <a:extLst>
              <a:ext uri="{FF2B5EF4-FFF2-40B4-BE49-F238E27FC236}">
                <a16:creationId xmlns:a16="http://schemas.microsoft.com/office/drawing/2014/main" id="{CB23F818-64BD-A98E-2ED5-18EA14255514}"/>
              </a:ext>
            </a:extLst>
          </p:cNvPr>
          <p:cNvPicPr>
            <a:picLocks noChangeAspect="1"/>
          </p:cNvPicPr>
          <p:nvPr/>
        </p:nvPicPr>
        <p:blipFill>
          <a:blip r:embed="rId3"/>
          <a:stretch>
            <a:fillRect/>
          </a:stretch>
        </p:blipFill>
        <p:spPr>
          <a:xfrm>
            <a:off x="544497" y="3339806"/>
            <a:ext cx="5532599" cy="3177815"/>
          </a:xfrm>
          <a:prstGeom prst="rect">
            <a:avLst/>
          </a:prstGeom>
        </p:spPr>
      </p:pic>
      <p:sp>
        <p:nvSpPr>
          <p:cNvPr id="3" name="Espace réservé du numéro de diapositive 2">
            <a:extLst>
              <a:ext uri="{FF2B5EF4-FFF2-40B4-BE49-F238E27FC236}">
                <a16:creationId xmlns:a16="http://schemas.microsoft.com/office/drawing/2014/main" id="{FB0BF7D6-AB73-921F-0D77-DDA86DF94B72}"/>
              </a:ext>
            </a:extLst>
          </p:cNvPr>
          <p:cNvSpPr>
            <a:spLocks noGrp="1"/>
          </p:cNvSpPr>
          <p:nvPr>
            <p:ph type="sldNum" sz="quarter" idx="12"/>
          </p:nvPr>
        </p:nvSpPr>
        <p:spPr/>
        <p:txBody>
          <a:bodyPr/>
          <a:lstStyle/>
          <a:p>
            <a:fld id="{13374199-2EDA-42EB-AFEC-B32A6A59BBF7}" type="slidenum">
              <a:rPr lang="fr-FR" smtClean="0"/>
              <a:t>8</a:t>
            </a:fld>
            <a:endParaRPr lang="fr-FR"/>
          </a:p>
        </p:txBody>
      </p:sp>
    </p:spTree>
    <p:extLst>
      <p:ext uri="{BB962C8B-B14F-4D97-AF65-F5344CB8AC3E}">
        <p14:creationId xmlns:p14="http://schemas.microsoft.com/office/powerpoint/2010/main" val="3055270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550334" y="482600"/>
            <a:ext cx="11370733" cy="5355312"/>
          </a:xfrm>
          <a:prstGeom prst="rect">
            <a:avLst/>
          </a:prstGeom>
          <a:noFill/>
        </p:spPr>
        <p:txBody>
          <a:bodyPr wrap="square" rtlCol="0">
            <a:spAutoFit/>
          </a:bodyPr>
          <a:lstStyle/>
          <a:p>
            <a:r>
              <a:rPr lang="fr-FR" dirty="0"/>
              <a:t>2 – Versement mobilité</a:t>
            </a:r>
          </a:p>
          <a:p>
            <a:endParaRPr lang="fr-FR" dirty="0"/>
          </a:p>
          <a:p>
            <a:r>
              <a:rPr lang="fr-FR" dirty="0"/>
              <a:t>Il peut arriver qu’un salarié change d’établissement (dans une autre ville) mais le taux du versement mobilité est identique.</a:t>
            </a:r>
          </a:p>
          <a:p>
            <a:r>
              <a:rPr lang="fr-FR" dirty="0"/>
              <a:t>Dans ce cas faut-il effectuer une régularisation ?</a:t>
            </a:r>
          </a:p>
          <a:p>
            <a:r>
              <a:rPr lang="fr-FR" dirty="0"/>
              <a:t>Oui car le code INSEE commune n’est pas le même et l’URSSAF relève une anomalie mineure dans la déclaration car elle se retrouve avec 2 codes CTP 900 (1 par code INSEE)</a:t>
            </a:r>
          </a:p>
          <a:p>
            <a:endParaRPr lang="fr-FR" dirty="0"/>
          </a:p>
          <a:p>
            <a:r>
              <a:rPr lang="fr-FR" dirty="0"/>
              <a:t>Tout comme pour l’accident de travail, on ne devrait plus retrouver ce cas de figure :</a:t>
            </a:r>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p:txBody>
      </p:sp>
      <p:pic>
        <p:nvPicPr>
          <p:cNvPr id="4" name="Image 3">
            <a:extLst>
              <a:ext uri="{FF2B5EF4-FFF2-40B4-BE49-F238E27FC236}">
                <a16:creationId xmlns:a16="http://schemas.microsoft.com/office/drawing/2014/main" id="{92AA4ED8-B6BC-E91E-0FA1-2D26CAD138CB}"/>
              </a:ext>
            </a:extLst>
          </p:cNvPr>
          <p:cNvPicPr>
            <a:picLocks noChangeAspect="1"/>
          </p:cNvPicPr>
          <p:nvPr/>
        </p:nvPicPr>
        <p:blipFill>
          <a:blip r:embed="rId2"/>
          <a:stretch>
            <a:fillRect/>
          </a:stretch>
        </p:blipFill>
        <p:spPr>
          <a:xfrm>
            <a:off x="550334" y="3346900"/>
            <a:ext cx="6298894" cy="1589083"/>
          </a:xfrm>
          <a:prstGeom prst="rect">
            <a:avLst/>
          </a:prstGeom>
        </p:spPr>
      </p:pic>
      <p:sp>
        <p:nvSpPr>
          <p:cNvPr id="3" name="Espace réservé du numéro de diapositive 2">
            <a:extLst>
              <a:ext uri="{FF2B5EF4-FFF2-40B4-BE49-F238E27FC236}">
                <a16:creationId xmlns:a16="http://schemas.microsoft.com/office/drawing/2014/main" id="{87A304C5-D0EA-3EFC-6520-3587A9DCAD57}"/>
              </a:ext>
            </a:extLst>
          </p:cNvPr>
          <p:cNvSpPr>
            <a:spLocks noGrp="1"/>
          </p:cNvSpPr>
          <p:nvPr>
            <p:ph type="sldNum" sz="quarter" idx="12"/>
          </p:nvPr>
        </p:nvSpPr>
        <p:spPr/>
        <p:txBody>
          <a:bodyPr/>
          <a:lstStyle/>
          <a:p>
            <a:fld id="{13374199-2EDA-42EB-AFEC-B32A6A59BBF7}" type="slidenum">
              <a:rPr lang="fr-FR" smtClean="0"/>
              <a:t>9</a:t>
            </a:fld>
            <a:endParaRPr lang="fr-FR"/>
          </a:p>
        </p:txBody>
      </p:sp>
    </p:spTree>
    <p:extLst>
      <p:ext uri="{BB962C8B-B14F-4D97-AF65-F5344CB8AC3E}">
        <p14:creationId xmlns:p14="http://schemas.microsoft.com/office/powerpoint/2010/main" val="2451233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0A028-55DE-844D-1B4C-BAE9FEFD0A70}"/>
              </a:ext>
            </a:extLst>
          </p:cNvPr>
          <p:cNvSpPr>
            <a:spLocks noGrp="1"/>
          </p:cNvSpPr>
          <p:nvPr>
            <p:ph type="title"/>
          </p:nvPr>
        </p:nvSpPr>
        <p:spPr>
          <a:xfrm>
            <a:off x="585927" y="365125"/>
            <a:ext cx="11070454" cy="6319760"/>
          </a:xfrm>
        </p:spPr>
        <p:txBody>
          <a:bodyPr>
            <a:normAutofit/>
          </a:bodyPr>
          <a:lstStyle/>
          <a:p>
            <a:r>
              <a:rPr lang="fr-FR" sz="2000" dirty="0"/>
              <a:t>Pour effectuer la régularisation du code INSEE sur les DSN, nous ne pouvons pas passer par la gestion de régularisation via l’assistant puisque le taux est identique.</a:t>
            </a:r>
            <a:br>
              <a:rPr lang="fr-FR" sz="2000" dirty="0"/>
            </a:br>
            <a:br>
              <a:rPr lang="fr-FR" sz="2000" dirty="0"/>
            </a:br>
            <a:r>
              <a:rPr lang="fr-FR" sz="2000" dirty="0"/>
              <a:t>Il faut intervenir directement en DSN pour ajouter les blocs nominatifs et agrégés.</a:t>
            </a:r>
            <a:br>
              <a:rPr lang="fr-FR" sz="2000" dirty="0"/>
            </a:br>
            <a:br>
              <a:rPr lang="fr-FR" sz="2000" dirty="0"/>
            </a:br>
            <a:r>
              <a:rPr lang="fr-FR" sz="2000" dirty="0"/>
              <a:t>Bloc nominatif 78 :</a:t>
            </a: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r>
              <a:rPr lang="fr-FR" sz="2000" dirty="0"/>
              <a:t>Il faut indiquer le libellé, choisir la période de rattachement, indiquer le code de l’assiette et mettre 0 en montant à régulariser pour la base assujettie</a:t>
            </a:r>
            <a:endParaRPr lang="fr-FR" dirty="0"/>
          </a:p>
        </p:txBody>
      </p:sp>
      <p:pic>
        <p:nvPicPr>
          <p:cNvPr id="8" name="Image 7">
            <a:extLst>
              <a:ext uri="{FF2B5EF4-FFF2-40B4-BE49-F238E27FC236}">
                <a16:creationId xmlns:a16="http://schemas.microsoft.com/office/drawing/2014/main" id="{ADA26407-D37D-E0F7-E9BC-37BD70FBAED8}"/>
              </a:ext>
            </a:extLst>
          </p:cNvPr>
          <p:cNvPicPr>
            <a:picLocks noChangeAspect="1"/>
          </p:cNvPicPr>
          <p:nvPr/>
        </p:nvPicPr>
        <p:blipFill>
          <a:blip r:embed="rId2"/>
          <a:stretch>
            <a:fillRect/>
          </a:stretch>
        </p:blipFill>
        <p:spPr>
          <a:xfrm>
            <a:off x="585927" y="1823813"/>
            <a:ext cx="9202434" cy="3210373"/>
          </a:xfrm>
          <a:prstGeom prst="rect">
            <a:avLst/>
          </a:prstGeom>
        </p:spPr>
      </p:pic>
      <p:sp>
        <p:nvSpPr>
          <p:cNvPr id="3" name="Espace réservé du numéro de diapositive 2">
            <a:extLst>
              <a:ext uri="{FF2B5EF4-FFF2-40B4-BE49-F238E27FC236}">
                <a16:creationId xmlns:a16="http://schemas.microsoft.com/office/drawing/2014/main" id="{A9439E04-AFAC-9B58-237C-0E4695AEB080}"/>
              </a:ext>
            </a:extLst>
          </p:cNvPr>
          <p:cNvSpPr>
            <a:spLocks noGrp="1"/>
          </p:cNvSpPr>
          <p:nvPr>
            <p:ph type="sldNum" sz="quarter" idx="12"/>
          </p:nvPr>
        </p:nvSpPr>
        <p:spPr/>
        <p:txBody>
          <a:bodyPr/>
          <a:lstStyle/>
          <a:p>
            <a:fld id="{13374199-2EDA-42EB-AFEC-B32A6A59BBF7}" type="slidenum">
              <a:rPr lang="fr-FR" smtClean="0"/>
              <a:t>10</a:t>
            </a:fld>
            <a:endParaRPr lang="fr-FR"/>
          </a:p>
        </p:txBody>
      </p:sp>
    </p:spTree>
    <p:extLst>
      <p:ext uri="{BB962C8B-B14F-4D97-AF65-F5344CB8AC3E}">
        <p14:creationId xmlns:p14="http://schemas.microsoft.com/office/powerpoint/2010/main" val="1467120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0A028-55DE-844D-1B4C-BAE9FEFD0A70}"/>
              </a:ext>
            </a:extLst>
          </p:cNvPr>
          <p:cNvSpPr>
            <a:spLocks noGrp="1"/>
          </p:cNvSpPr>
          <p:nvPr>
            <p:ph type="title"/>
          </p:nvPr>
        </p:nvSpPr>
        <p:spPr>
          <a:xfrm>
            <a:off x="585927" y="365125"/>
            <a:ext cx="11070454" cy="6319760"/>
          </a:xfrm>
        </p:spPr>
        <p:txBody>
          <a:bodyPr>
            <a:normAutofit fontScale="90000"/>
          </a:bodyPr>
          <a:lstStyle/>
          <a:p>
            <a:br>
              <a:rPr lang="fr-FR" sz="2000" dirty="0"/>
            </a:br>
            <a:br>
              <a:rPr lang="fr-FR" sz="2000" dirty="0"/>
            </a:br>
            <a:br>
              <a:rPr lang="fr-FR" sz="2000" dirty="0"/>
            </a:br>
            <a:r>
              <a:rPr lang="fr-FR" sz="2000" dirty="0"/>
              <a:t>Blocs nominatifs 81 :</a:t>
            </a: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r>
              <a:rPr lang="fr-FR" sz="2000" dirty="0"/>
              <a:t>il faut ensuite ajouter 2 blocs 81, le premier avec les rubriques 81.003 &amp; 81.004 en positif et le second avec les mêmes rubriques en négatif.</a:t>
            </a:r>
            <a:br>
              <a:rPr lang="fr-FR" sz="2000" dirty="0"/>
            </a:br>
            <a:br>
              <a:rPr lang="fr-FR" sz="2000" dirty="0"/>
            </a:br>
            <a:br>
              <a:rPr lang="fr-FR" sz="2000" dirty="0"/>
            </a:br>
            <a:br>
              <a:rPr lang="fr-FR" sz="2000" dirty="0"/>
            </a:br>
            <a:br>
              <a:rPr lang="fr-FR" sz="2000" dirty="0"/>
            </a:br>
            <a:br>
              <a:rPr lang="fr-FR" sz="2000" dirty="0"/>
            </a:br>
            <a:br>
              <a:rPr lang="fr-FR" sz="2000" dirty="0"/>
            </a:br>
            <a:endParaRPr lang="fr-FR" dirty="0"/>
          </a:p>
        </p:txBody>
      </p:sp>
      <p:pic>
        <p:nvPicPr>
          <p:cNvPr id="11" name="Image 10">
            <a:extLst>
              <a:ext uri="{FF2B5EF4-FFF2-40B4-BE49-F238E27FC236}">
                <a16:creationId xmlns:a16="http://schemas.microsoft.com/office/drawing/2014/main" id="{262D0748-9943-3291-243E-D45A8C636242}"/>
              </a:ext>
            </a:extLst>
          </p:cNvPr>
          <p:cNvPicPr>
            <a:picLocks noChangeAspect="1"/>
          </p:cNvPicPr>
          <p:nvPr/>
        </p:nvPicPr>
        <p:blipFill>
          <a:blip r:embed="rId2"/>
          <a:stretch>
            <a:fillRect/>
          </a:stretch>
        </p:blipFill>
        <p:spPr>
          <a:xfrm>
            <a:off x="692364" y="1096960"/>
            <a:ext cx="8161727" cy="3101609"/>
          </a:xfrm>
          <a:prstGeom prst="rect">
            <a:avLst/>
          </a:prstGeom>
        </p:spPr>
      </p:pic>
      <p:sp>
        <p:nvSpPr>
          <p:cNvPr id="3" name="Espace réservé du numéro de diapositive 2">
            <a:extLst>
              <a:ext uri="{FF2B5EF4-FFF2-40B4-BE49-F238E27FC236}">
                <a16:creationId xmlns:a16="http://schemas.microsoft.com/office/drawing/2014/main" id="{844A8F10-2E42-B7A9-8D55-977657EE405A}"/>
              </a:ext>
            </a:extLst>
          </p:cNvPr>
          <p:cNvSpPr>
            <a:spLocks noGrp="1"/>
          </p:cNvSpPr>
          <p:nvPr>
            <p:ph type="sldNum" sz="quarter" idx="12"/>
          </p:nvPr>
        </p:nvSpPr>
        <p:spPr/>
        <p:txBody>
          <a:bodyPr/>
          <a:lstStyle/>
          <a:p>
            <a:fld id="{13374199-2EDA-42EB-AFEC-B32A6A59BBF7}" type="slidenum">
              <a:rPr lang="fr-FR" smtClean="0"/>
              <a:t>11</a:t>
            </a:fld>
            <a:endParaRPr lang="fr-FR"/>
          </a:p>
        </p:txBody>
      </p:sp>
    </p:spTree>
    <p:extLst>
      <p:ext uri="{BB962C8B-B14F-4D97-AF65-F5344CB8AC3E}">
        <p14:creationId xmlns:p14="http://schemas.microsoft.com/office/powerpoint/2010/main" val="3618918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0A028-55DE-844D-1B4C-BAE9FEFD0A70}"/>
              </a:ext>
            </a:extLst>
          </p:cNvPr>
          <p:cNvSpPr>
            <a:spLocks noGrp="1"/>
          </p:cNvSpPr>
          <p:nvPr>
            <p:ph type="title"/>
          </p:nvPr>
        </p:nvSpPr>
        <p:spPr>
          <a:xfrm>
            <a:off x="585927" y="365125"/>
            <a:ext cx="11070454" cy="6319760"/>
          </a:xfrm>
        </p:spPr>
        <p:txBody>
          <a:bodyPr>
            <a:normAutofit fontScale="90000"/>
          </a:bodyPr>
          <a:lstStyle/>
          <a:p>
            <a:br>
              <a:rPr lang="fr-FR" sz="2000" dirty="0"/>
            </a:br>
            <a:br>
              <a:rPr lang="fr-FR" sz="2000" dirty="0"/>
            </a:br>
            <a:br>
              <a:rPr lang="fr-FR" sz="2000" dirty="0"/>
            </a:br>
            <a:r>
              <a:rPr lang="fr-FR" sz="2000" dirty="0"/>
              <a:t>Lors de la génération de la DSN, vous avez les blocs 81 qui apparaissent en anomalie car le code INSEE commune doit être renseigné </a:t>
            </a: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br>
              <a:rPr lang="fr-FR" sz="2000" dirty="0"/>
            </a:br>
            <a:r>
              <a:rPr lang="fr-FR" sz="2000" dirty="0"/>
              <a:t>il faut indiquer sur le bloc en négatif le code INSEE qui a été utilisé à tort et sur le bloc en positif, le bon code INSEE </a:t>
            </a:r>
            <a:br>
              <a:rPr lang="fr-FR" sz="2000" dirty="0"/>
            </a:br>
            <a:br>
              <a:rPr lang="fr-FR" sz="2000" dirty="0"/>
            </a:br>
            <a:br>
              <a:rPr lang="fr-FR" sz="2000" dirty="0"/>
            </a:br>
            <a:endParaRPr lang="fr-FR" dirty="0"/>
          </a:p>
        </p:txBody>
      </p:sp>
      <p:pic>
        <p:nvPicPr>
          <p:cNvPr id="4" name="Image 3">
            <a:extLst>
              <a:ext uri="{FF2B5EF4-FFF2-40B4-BE49-F238E27FC236}">
                <a16:creationId xmlns:a16="http://schemas.microsoft.com/office/drawing/2014/main" id="{3DAB32A2-18FF-643D-8CDB-F9A683987861}"/>
              </a:ext>
            </a:extLst>
          </p:cNvPr>
          <p:cNvPicPr>
            <a:picLocks noChangeAspect="1"/>
          </p:cNvPicPr>
          <p:nvPr/>
        </p:nvPicPr>
        <p:blipFill>
          <a:blip r:embed="rId2"/>
          <a:stretch>
            <a:fillRect/>
          </a:stretch>
        </p:blipFill>
        <p:spPr>
          <a:xfrm>
            <a:off x="585927" y="1347497"/>
            <a:ext cx="6039693" cy="4163006"/>
          </a:xfrm>
          <a:prstGeom prst="rect">
            <a:avLst/>
          </a:prstGeom>
        </p:spPr>
      </p:pic>
      <p:sp>
        <p:nvSpPr>
          <p:cNvPr id="3" name="Espace réservé du numéro de diapositive 2">
            <a:extLst>
              <a:ext uri="{FF2B5EF4-FFF2-40B4-BE49-F238E27FC236}">
                <a16:creationId xmlns:a16="http://schemas.microsoft.com/office/drawing/2014/main" id="{9A770A96-34CD-7B85-F505-1E993F61AC76}"/>
              </a:ext>
            </a:extLst>
          </p:cNvPr>
          <p:cNvSpPr>
            <a:spLocks noGrp="1"/>
          </p:cNvSpPr>
          <p:nvPr>
            <p:ph type="sldNum" sz="quarter" idx="12"/>
          </p:nvPr>
        </p:nvSpPr>
        <p:spPr/>
        <p:txBody>
          <a:bodyPr/>
          <a:lstStyle/>
          <a:p>
            <a:fld id="{13374199-2EDA-42EB-AFEC-B32A6A59BBF7}" type="slidenum">
              <a:rPr lang="fr-FR" smtClean="0"/>
              <a:t>12</a:t>
            </a:fld>
            <a:endParaRPr lang="fr-FR"/>
          </a:p>
        </p:txBody>
      </p:sp>
    </p:spTree>
    <p:extLst>
      <p:ext uri="{BB962C8B-B14F-4D97-AF65-F5344CB8AC3E}">
        <p14:creationId xmlns:p14="http://schemas.microsoft.com/office/powerpoint/2010/main" val="25866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231373-FEC0-4937-888D-28325776EBDD}"/>
              </a:ext>
            </a:extLst>
          </p:cNvPr>
          <p:cNvSpPr>
            <a:spLocks noGrp="1"/>
          </p:cNvSpPr>
          <p:nvPr>
            <p:ph type="title"/>
          </p:nvPr>
        </p:nvSpPr>
        <p:spPr>
          <a:xfrm>
            <a:off x="838200" y="681037"/>
            <a:ext cx="10515600" cy="1325563"/>
          </a:xfrm>
        </p:spPr>
        <p:txBody>
          <a:bodyPr>
            <a:normAutofit fontScale="90000"/>
          </a:bodyPr>
          <a:lstStyle/>
          <a:p>
            <a:br>
              <a:rPr lang="fr-FR" sz="4400">
                <a:solidFill>
                  <a:srgbClr val="000000"/>
                </a:solidFill>
                <a:effectLst/>
                <a:ea typeface="Calibri" panose="020F0502020204030204" pitchFamily="34" charset="0"/>
                <a:cs typeface="Times New Roman" panose="02020603050405020304" pitchFamily="18" charset="0"/>
              </a:rPr>
            </a:br>
            <a:br>
              <a:rPr lang="fr-FR"/>
            </a:br>
            <a:endParaRPr lang="fr-FR"/>
          </a:p>
        </p:txBody>
      </p:sp>
      <p:sp>
        <p:nvSpPr>
          <p:cNvPr id="3" name="ZoneTexte 2">
            <a:extLst>
              <a:ext uri="{FF2B5EF4-FFF2-40B4-BE49-F238E27FC236}">
                <a16:creationId xmlns:a16="http://schemas.microsoft.com/office/drawing/2014/main" id="{C0864D0C-97E8-47D5-8BBF-81249492BC21}"/>
              </a:ext>
            </a:extLst>
          </p:cNvPr>
          <p:cNvSpPr txBox="1"/>
          <p:nvPr/>
        </p:nvSpPr>
        <p:spPr>
          <a:xfrm>
            <a:off x="665825" y="603682"/>
            <a:ext cx="10990556" cy="5909310"/>
          </a:xfrm>
          <a:prstGeom prst="rect">
            <a:avLst/>
          </a:prstGeom>
          <a:noFill/>
        </p:spPr>
        <p:txBody>
          <a:bodyPr wrap="square" rtlCol="0">
            <a:spAutoFit/>
          </a:bodyPr>
          <a:lstStyle/>
          <a:p>
            <a:r>
              <a:rPr lang="fr-FR" dirty="0"/>
              <a:t>Blocs agrégés : </a:t>
            </a:r>
          </a:p>
          <a:p>
            <a:endParaRPr lang="fr-FR" dirty="0"/>
          </a:p>
          <a:p>
            <a:r>
              <a:rPr lang="fr-FR" dirty="0"/>
              <a:t>Les blocs agrégés devront être généré sur la DSN réelle</a:t>
            </a:r>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r>
              <a:rPr lang="fr-FR" dirty="0"/>
              <a:t> </a:t>
            </a:r>
          </a:p>
          <a:p>
            <a:endParaRPr lang="fr-FR" dirty="0"/>
          </a:p>
          <a:p>
            <a:endParaRPr lang="fr-FR" dirty="0"/>
          </a:p>
          <a:p>
            <a:endParaRPr lang="fr-FR" dirty="0"/>
          </a:p>
        </p:txBody>
      </p:sp>
      <p:pic>
        <p:nvPicPr>
          <p:cNvPr id="8" name="Image 7">
            <a:extLst>
              <a:ext uri="{FF2B5EF4-FFF2-40B4-BE49-F238E27FC236}">
                <a16:creationId xmlns:a16="http://schemas.microsoft.com/office/drawing/2014/main" id="{5C41E393-0DB4-E60F-3B0C-0BC8672656E0}"/>
              </a:ext>
            </a:extLst>
          </p:cNvPr>
          <p:cNvPicPr>
            <a:picLocks noChangeAspect="1"/>
          </p:cNvPicPr>
          <p:nvPr/>
        </p:nvPicPr>
        <p:blipFill>
          <a:blip r:embed="rId2"/>
          <a:stretch>
            <a:fillRect/>
          </a:stretch>
        </p:blipFill>
        <p:spPr>
          <a:xfrm>
            <a:off x="748183" y="1620409"/>
            <a:ext cx="6416596" cy="3284505"/>
          </a:xfrm>
          <a:prstGeom prst="rect">
            <a:avLst/>
          </a:prstGeom>
        </p:spPr>
      </p:pic>
      <p:sp>
        <p:nvSpPr>
          <p:cNvPr id="4" name="Espace réservé du numéro de diapositive 3">
            <a:extLst>
              <a:ext uri="{FF2B5EF4-FFF2-40B4-BE49-F238E27FC236}">
                <a16:creationId xmlns:a16="http://schemas.microsoft.com/office/drawing/2014/main" id="{21773309-784C-DD23-DCE5-D98FA556EFA0}"/>
              </a:ext>
            </a:extLst>
          </p:cNvPr>
          <p:cNvSpPr>
            <a:spLocks noGrp="1"/>
          </p:cNvSpPr>
          <p:nvPr>
            <p:ph type="sldNum" sz="quarter" idx="12"/>
          </p:nvPr>
        </p:nvSpPr>
        <p:spPr/>
        <p:txBody>
          <a:bodyPr/>
          <a:lstStyle/>
          <a:p>
            <a:fld id="{13374199-2EDA-42EB-AFEC-B32A6A59BBF7}" type="slidenum">
              <a:rPr lang="fr-FR" smtClean="0"/>
              <a:t>13</a:t>
            </a:fld>
            <a:endParaRPr lang="fr-FR"/>
          </a:p>
        </p:txBody>
      </p:sp>
    </p:spTree>
    <p:extLst>
      <p:ext uri="{BB962C8B-B14F-4D97-AF65-F5344CB8AC3E}">
        <p14:creationId xmlns:p14="http://schemas.microsoft.com/office/powerpoint/2010/main" val="3132632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576967" y="1090401"/>
            <a:ext cx="11370733" cy="6463308"/>
          </a:xfrm>
          <a:prstGeom prst="rect">
            <a:avLst/>
          </a:prstGeom>
          <a:noFill/>
        </p:spPr>
        <p:txBody>
          <a:bodyPr wrap="square" rtlCol="0">
            <a:spAutoFit/>
          </a:bodyPr>
          <a:lstStyle/>
          <a:p>
            <a:r>
              <a:rPr lang="fr-FR" dirty="0"/>
              <a:t>3 – Régularisation FNAL</a:t>
            </a:r>
          </a:p>
          <a:p>
            <a:endParaRPr lang="fr-FR" dirty="0"/>
          </a:p>
          <a:p>
            <a:r>
              <a:rPr lang="fr-FR" dirty="0"/>
              <a:t>Certains clients nous interpellent en nous indiquant que le FNAL à payer devrait être uniquement à 0,10 % car ils ont moins de 50 salariés.</a:t>
            </a:r>
          </a:p>
          <a:p>
            <a:endParaRPr lang="fr-FR" dirty="0"/>
          </a:p>
          <a:p>
            <a:r>
              <a:rPr lang="fr-FR" dirty="0"/>
              <a:t>Ils ne s’agit pas que d’une modification de taux. La régularisation est plus complexe car ce n’est pas :</a:t>
            </a:r>
          </a:p>
          <a:p>
            <a:pPr marL="285750" indent="-285750">
              <a:buFontTx/>
              <a:buChar char="-"/>
            </a:pPr>
            <a:r>
              <a:rPr lang="fr-FR" dirty="0"/>
              <a:t>La même cotisation</a:t>
            </a:r>
          </a:p>
          <a:p>
            <a:pPr marL="285750" indent="-285750">
              <a:buFontTx/>
              <a:buChar char="-"/>
            </a:pPr>
            <a:r>
              <a:rPr lang="fr-FR" dirty="0"/>
              <a:t>Le même code CTP</a:t>
            </a:r>
          </a:p>
          <a:p>
            <a:pPr marL="285750" indent="-285750">
              <a:buFontTx/>
              <a:buChar char="-"/>
            </a:pPr>
            <a:r>
              <a:rPr lang="fr-FR" dirty="0"/>
              <a:t>La même assiette de cotisation</a:t>
            </a:r>
          </a:p>
          <a:p>
            <a:pPr marL="285750" indent="-285750">
              <a:buFontTx/>
              <a:buChar char="-"/>
            </a:pPr>
            <a:endParaRPr lang="fr-FR" dirty="0"/>
          </a:p>
          <a:p>
            <a:r>
              <a:rPr lang="fr-FR" dirty="0"/>
              <a:t>Tout d’abord, il faut codifier le régime avec la cotisation FNAL sur tranche A en mettant le taux patronal à 0,10 %, le code CTP est le 332 avec le code assiette plafonnée et le code nominatif est le 049.</a:t>
            </a:r>
          </a:p>
          <a:p>
            <a:endParaRPr lang="fr-FR" dirty="0"/>
          </a:p>
          <a:p>
            <a:r>
              <a:rPr lang="fr-FR" dirty="0"/>
              <a:t>On laisse l’ancienne cotisation dans les régimes en mettant simplement le taux à 0. Cela permet de récupérer les blocs 78 et 81 en DSN </a:t>
            </a:r>
          </a:p>
          <a:p>
            <a:endParaRPr lang="fr-FR" dirty="0"/>
          </a:p>
          <a:p>
            <a:endParaRPr lang="fr-FR" dirty="0"/>
          </a:p>
          <a:p>
            <a:endParaRPr lang="fr-FR" dirty="0"/>
          </a:p>
          <a:p>
            <a:endParaRPr lang="fr-FR" dirty="0"/>
          </a:p>
          <a:p>
            <a:endParaRPr lang="fr-FR" dirty="0"/>
          </a:p>
          <a:p>
            <a:endParaRPr lang="fr-FR" dirty="0"/>
          </a:p>
          <a:p>
            <a:endParaRPr lang="fr-FR" dirty="0"/>
          </a:p>
          <a:p>
            <a:endParaRPr lang="fr-FR" dirty="0"/>
          </a:p>
        </p:txBody>
      </p:sp>
      <p:sp>
        <p:nvSpPr>
          <p:cNvPr id="3" name="Espace réservé du numéro de diapositive 2">
            <a:extLst>
              <a:ext uri="{FF2B5EF4-FFF2-40B4-BE49-F238E27FC236}">
                <a16:creationId xmlns:a16="http://schemas.microsoft.com/office/drawing/2014/main" id="{7BE929F3-8C1C-18BA-4372-AD387FFB6A5B}"/>
              </a:ext>
            </a:extLst>
          </p:cNvPr>
          <p:cNvSpPr>
            <a:spLocks noGrp="1"/>
          </p:cNvSpPr>
          <p:nvPr>
            <p:ph type="sldNum" sz="quarter" idx="12"/>
          </p:nvPr>
        </p:nvSpPr>
        <p:spPr/>
        <p:txBody>
          <a:bodyPr/>
          <a:lstStyle/>
          <a:p>
            <a:fld id="{13374199-2EDA-42EB-AFEC-B32A6A59BBF7}" type="slidenum">
              <a:rPr lang="fr-FR" smtClean="0"/>
              <a:t>14</a:t>
            </a:fld>
            <a:endParaRPr lang="fr-FR"/>
          </a:p>
        </p:txBody>
      </p:sp>
    </p:spTree>
    <p:extLst>
      <p:ext uri="{BB962C8B-B14F-4D97-AF65-F5344CB8AC3E}">
        <p14:creationId xmlns:p14="http://schemas.microsoft.com/office/powerpoint/2010/main" val="381116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6E91F4-94F0-4A76-A7CF-CCE0C38416C3}"/>
              </a:ext>
            </a:extLst>
          </p:cNvPr>
          <p:cNvSpPr>
            <a:spLocks noGrp="1"/>
          </p:cNvSpPr>
          <p:nvPr>
            <p:ph type="title"/>
          </p:nvPr>
        </p:nvSpPr>
        <p:spPr>
          <a:xfrm>
            <a:off x="838200" y="474618"/>
            <a:ext cx="10515600" cy="1325563"/>
          </a:xfrm>
        </p:spPr>
        <p:txBody>
          <a:bodyPr>
            <a:normAutofit/>
          </a:bodyPr>
          <a:lstStyle/>
          <a:p>
            <a:br>
              <a:rPr lang="fr-FR" sz="3200" dirty="0">
                <a:solidFill>
                  <a:srgbClr val="000000"/>
                </a:solidFill>
                <a:effectLst/>
                <a:ea typeface="Calibri" panose="020F0502020204030204" pitchFamily="34" charset="0"/>
                <a:cs typeface="Times New Roman" panose="02020603050405020304" pitchFamily="18" charset="0"/>
              </a:rPr>
            </a:br>
            <a:endParaRPr lang="fr-FR" sz="3200" dirty="0">
              <a:latin typeface="+mn-lt"/>
            </a:endParaRPr>
          </a:p>
        </p:txBody>
      </p:sp>
      <p:sp>
        <p:nvSpPr>
          <p:cNvPr id="4" name="ZoneTexte 3">
            <a:extLst>
              <a:ext uri="{FF2B5EF4-FFF2-40B4-BE49-F238E27FC236}">
                <a16:creationId xmlns:a16="http://schemas.microsoft.com/office/drawing/2014/main" id="{1E4BFB59-4BE3-4634-BFC4-A60FE320FF4C}"/>
              </a:ext>
            </a:extLst>
          </p:cNvPr>
          <p:cNvSpPr txBox="1"/>
          <p:nvPr/>
        </p:nvSpPr>
        <p:spPr>
          <a:xfrm>
            <a:off x="587829" y="335902"/>
            <a:ext cx="11103428" cy="646331"/>
          </a:xfrm>
          <a:prstGeom prst="rect">
            <a:avLst/>
          </a:prstGeom>
          <a:noFill/>
        </p:spPr>
        <p:txBody>
          <a:bodyPr wrap="square" rtlCol="0">
            <a:spAutoFit/>
          </a:bodyPr>
          <a:lstStyle/>
          <a:p>
            <a:endParaRPr lang="fr-FR" dirty="0"/>
          </a:p>
          <a:p>
            <a:endParaRPr lang="fr-FR" dirty="0"/>
          </a:p>
        </p:txBody>
      </p:sp>
      <p:pic>
        <p:nvPicPr>
          <p:cNvPr id="3" name="Image 2">
            <a:extLst>
              <a:ext uri="{FF2B5EF4-FFF2-40B4-BE49-F238E27FC236}">
                <a16:creationId xmlns:a16="http://schemas.microsoft.com/office/drawing/2014/main" id="{DC914394-B379-9378-E19B-4A9F2BE9342C}"/>
              </a:ext>
            </a:extLst>
          </p:cNvPr>
          <p:cNvPicPr>
            <a:picLocks noChangeAspect="1"/>
          </p:cNvPicPr>
          <p:nvPr/>
        </p:nvPicPr>
        <p:blipFill>
          <a:blip r:embed="rId2"/>
          <a:stretch>
            <a:fillRect/>
          </a:stretch>
        </p:blipFill>
        <p:spPr>
          <a:xfrm>
            <a:off x="1085381" y="2058065"/>
            <a:ext cx="10341236" cy="3398815"/>
          </a:xfrm>
          <a:prstGeom prst="rect">
            <a:avLst/>
          </a:prstGeom>
        </p:spPr>
      </p:pic>
      <p:sp>
        <p:nvSpPr>
          <p:cNvPr id="5" name="ZoneTexte 4">
            <a:extLst>
              <a:ext uri="{FF2B5EF4-FFF2-40B4-BE49-F238E27FC236}">
                <a16:creationId xmlns:a16="http://schemas.microsoft.com/office/drawing/2014/main" id="{5AFDE1BA-D1D1-166C-2757-625F49E7298F}"/>
              </a:ext>
            </a:extLst>
          </p:cNvPr>
          <p:cNvSpPr txBox="1"/>
          <p:nvPr/>
        </p:nvSpPr>
        <p:spPr>
          <a:xfrm>
            <a:off x="1085381" y="1107295"/>
            <a:ext cx="10341236" cy="369332"/>
          </a:xfrm>
          <a:prstGeom prst="rect">
            <a:avLst/>
          </a:prstGeom>
          <a:noFill/>
        </p:spPr>
        <p:txBody>
          <a:bodyPr wrap="square" rtlCol="0">
            <a:spAutoFit/>
          </a:bodyPr>
          <a:lstStyle/>
          <a:p>
            <a:r>
              <a:rPr lang="fr-FR" dirty="0"/>
              <a:t>La codification du régime est la suivante :</a:t>
            </a:r>
          </a:p>
        </p:txBody>
      </p:sp>
      <p:sp>
        <p:nvSpPr>
          <p:cNvPr id="6" name="Espace réservé du numéro de diapositive 5">
            <a:extLst>
              <a:ext uri="{FF2B5EF4-FFF2-40B4-BE49-F238E27FC236}">
                <a16:creationId xmlns:a16="http://schemas.microsoft.com/office/drawing/2014/main" id="{FBF9AC36-598F-A53A-D9D3-797116768890}"/>
              </a:ext>
            </a:extLst>
          </p:cNvPr>
          <p:cNvSpPr>
            <a:spLocks noGrp="1"/>
          </p:cNvSpPr>
          <p:nvPr>
            <p:ph type="sldNum" sz="quarter" idx="12"/>
          </p:nvPr>
        </p:nvSpPr>
        <p:spPr/>
        <p:txBody>
          <a:bodyPr/>
          <a:lstStyle/>
          <a:p>
            <a:fld id="{13374199-2EDA-42EB-AFEC-B32A6A59BBF7}" type="slidenum">
              <a:rPr lang="fr-FR" smtClean="0"/>
              <a:t>15</a:t>
            </a:fld>
            <a:endParaRPr lang="fr-FR"/>
          </a:p>
        </p:txBody>
      </p:sp>
    </p:spTree>
    <p:extLst>
      <p:ext uri="{BB962C8B-B14F-4D97-AF65-F5344CB8AC3E}">
        <p14:creationId xmlns:p14="http://schemas.microsoft.com/office/powerpoint/2010/main" val="37900502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603601" y="513353"/>
            <a:ext cx="11370733" cy="923330"/>
          </a:xfrm>
          <a:prstGeom prst="rect">
            <a:avLst/>
          </a:prstGeom>
          <a:noFill/>
        </p:spPr>
        <p:txBody>
          <a:bodyPr wrap="square" rtlCol="0">
            <a:spAutoFit/>
          </a:bodyPr>
          <a:lstStyle/>
          <a:p>
            <a:r>
              <a:rPr lang="fr-FR" dirty="0"/>
              <a:t>Pour régulariser les salariés concernés, il faut annuler les cotisations à 0,50 % et les repasser à 0,10 %.</a:t>
            </a:r>
          </a:p>
          <a:p>
            <a:r>
              <a:rPr lang="fr-FR" dirty="0"/>
              <a:t>L’annulation se fera par la gestion des régularisations mois par mois</a:t>
            </a:r>
          </a:p>
          <a:p>
            <a:endParaRPr lang="fr-FR" dirty="0"/>
          </a:p>
        </p:txBody>
      </p:sp>
      <p:pic>
        <p:nvPicPr>
          <p:cNvPr id="4" name="Image 3">
            <a:extLst>
              <a:ext uri="{FF2B5EF4-FFF2-40B4-BE49-F238E27FC236}">
                <a16:creationId xmlns:a16="http://schemas.microsoft.com/office/drawing/2014/main" id="{5B8A2306-327B-E6E7-15C8-678CE80D80A5}"/>
              </a:ext>
            </a:extLst>
          </p:cNvPr>
          <p:cNvPicPr>
            <a:picLocks noChangeAspect="1"/>
          </p:cNvPicPr>
          <p:nvPr/>
        </p:nvPicPr>
        <p:blipFill>
          <a:blip r:embed="rId2"/>
          <a:stretch>
            <a:fillRect/>
          </a:stretch>
        </p:blipFill>
        <p:spPr>
          <a:xfrm>
            <a:off x="740877" y="1848262"/>
            <a:ext cx="4282811" cy="4138019"/>
          </a:xfrm>
          <a:prstGeom prst="rect">
            <a:avLst/>
          </a:prstGeom>
        </p:spPr>
      </p:pic>
      <p:sp>
        <p:nvSpPr>
          <p:cNvPr id="5" name="ZoneTexte 4">
            <a:extLst>
              <a:ext uri="{FF2B5EF4-FFF2-40B4-BE49-F238E27FC236}">
                <a16:creationId xmlns:a16="http://schemas.microsoft.com/office/drawing/2014/main" id="{2122F6D4-8FFD-A919-9CBC-52EF5192FD76}"/>
              </a:ext>
            </a:extLst>
          </p:cNvPr>
          <p:cNvSpPr txBox="1"/>
          <p:nvPr/>
        </p:nvSpPr>
        <p:spPr>
          <a:xfrm>
            <a:off x="5655076" y="3270940"/>
            <a:ext cx="6205491" cy="646331"/>
          </a:xfrm>
          <a:prstGeom prst="rect">
            <a:avLst/>
          </a:prstGeom>
          <a:noFill/>
        </p:spPr>
        <p:txBody>
          <a:bodyPr wrap="square" rtlCol="0">
            <a:spAutoFit/>
          </a:bodyPr>
          <a:lstStyle/>
          <a:p>
            <a:r>
              <a:rPr lang="fr-FR" dirty="0">
                <a:solidFill>
                  <a:srgbClr val="FF0000"/>
                </a:solidFill>
              </a:rPr>
              <a:t>Attention : Il faut également penser à effectuer les régularisations pour les salariés clos</a:t>
            </a:r>
          </a:p>
        </p:txBody>
      </p:sp>
      <p:sp>
        <p:nvSpPr>
          <p:cNvPr id="3" name="Espace réservé du numéro de diapositive 2">
            <a:extLst>
              <a:ext uri="{FF2B5EF4-FFF2-40B4-BE49-F238E27FC236}">
                <a16:creationId xmlns:a16="http://schemas.microsoft.com/office/drawing/2014/main" id="{B59499D5-89FE-BE46-DF84-7074E3E50F08}"/>
              </a:ext>
            </a:extLst>
          </p:cNvPr>
          <p:cNvSpPr>
            <a:spLocks noGrp="1"/>
          </p:cNvSpPr>
          <p:nvPr>
            <p:ph type="sldNum" sz="quarter" idx="12"/>
          </p:nvPr>
        </p:nvSpPr>
        <p:spPr/>
        <p:txBody>
          <a:bodyPr/>
          <a:lstStyle/>
          <a:p>
            <a:fld id="{13374199-2EDA-42EB-AFEC-B32A6A59BBF7}" type="slidenum">
              <a:rPr lang="fr-FR" smtClean="0"/>
              <a:t>16</a:t>
            </a:fld>
            <a:endParaRPr lang="fr-FR"/>
          </a:p>
        </p:txBody>
      </p:sp>
    </p:spTree>
    <p:extLst>
      <p:ext uri="{BB962C8B-B14F-4D97-AF65-F5344CB8AC3E}">
        <p14:creationId xmlns:p14="http://schemas.microsoft.com/office/powerpoint/2010/main" val="1317627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609363" y="966114"/>
            <a:ext cx="11370733" cy="646331"/>
          </a:xfrm>
          <a:prstGeom prst="rect">
            <a:avLst/>
          </a:prstGeom>
          <a:noFill/>
        </p:spPr>
        <p:txBody>
          <a:bodyPr wrap="square" rtlCol="0">
            <a:spAutoFit/>
          </a:bodyPr>
          <a:lstStyle/>
          <a:p>
            <a:r>
              <a:rPr lang="fr-FR" dirty="0"/>
              <a:t>La régularisation du FNAL sur tranche A peut se faire par l’assistant</a:t>
            </a:r>
          </a:p>
          <a:p>
            <a:endParaRPr lang="fr-FR" dirty="0"/>
          </a:p>
        </p:txBody>
      </p:sp>
      <p:sp>
        <p:nvSpPr>
          <p:cNvPr id="5" name="ZoneTexte 4">
            <a:extLst>
              <a:ext uri="{FF2B5EF4-FFF2-40B4-BE49-F238E27FC236}">
                <a16:creationId xmlns:a16="http://schemas.microsoft.com/office/drawing/2014/main" id="{2122F6D4-8FFD-A919-9CBC-52EF5192FD76}"/>
              </a:ext>
            </a:extLst>
          </p:cNvPr>
          <p:cNvSpPr txBox="1"/>
          <p:nvPr/>
        </p:nvSpPr>
        <p:spPr>
          <a:xfrm>
            <a:off x="6569475" y="2947773"/>
            <a:ext cx="5273336" cy="646331"/>
          </a:xfrm>
          <a:prstGeom prst="rect">
            <a:avLst/>
          </a:prstGeom>
          <a:noFill/>
        </p:spPr>
        <p:txBody>
          <a:bodyPr wrap="square" rtlCol="0">
            <a:spAutoFit/>
          </a:bodyPr>
          <a:lstStyle/>
          <a:p>
            <a:r>
              <a:rPr lang="fr-FR" dirty="0">
                <a:solidFill>
                  <a:srgbClr val="FF0000"/>
                </a:solidFill>
              </a:rPr>
              <a:t>Attention : Il faut également penser à effectuer les régularisations pour les salariés clos</a:t>
            </a:r>
          </a:p>
        </p:txBody>
      </p:sp>
      <p:pic>
        <p:nvPicPr>
          <p:cNvPr id="6" name="Image 5">
            <a:extLst>
              <a:ext uri="{FF2B5EF4-FFF2-40B4-BE49-F238E27FC236}">
                <a16:creationId xmlns:a16="http://schemas.microsoft.com/office/drawing/2014/main" id="{6F6FEEAC-AD6A-10D3-E681-987699428CDC}"/>
              </a:ext>
            </a:extLst>
          </p:cNvPr>
          <p:cNvPicPr>
            <a:picLocks noChangeAspect="1"/>
          </p:cNvPicPr>
          <p:nvPr/>
        </p:nvPicPr>
        <p:blipFill>
          <a:blip r:embed="rId2"/>
          <a:stretch>
            <a:fillRect/>
          </a:stretch>
        </p:blipFill>
        <p:spPr>
          <a:xfrm>
            <a:off x="698139" y="1742997"/>
            <a:ext cx="5486875" cy="3055885"/>
          </a:xfrm>
          <a:prstGeom prst="rect">
            <a:avLst/>
          </a:prstGeom>
        </p:spPr>
      </p:pic>
      <p:sp>
        <p:nvSpPr>
          <p:cNvPr id="3" name="Espace réservé du numéro de diapositive 2">
            <a:extLst>
              <a:ext uri="{FF2B5EF4-FFF2-40B4-BE49-F238E27FC236}">
                <a16:creationId xmlns:a16="http://schemas.microsoft.com/office/drawing/2014/main" id="{6FC60CF2-53BC-5649-90F3-8239403FB127}"/>
              </a:ext>
            </a:extLst>
          </p:cNvPr>
          <p:cNvSpPr>
            <a:spLocks noGrp="1"/>
          </p:cNvSpPr>
          <p:nvPr>
            <p:ph type="sldNum" sz="quarter" idx="12"/>
          </p:nvPr>
        </p:nvSpPr>
        <p:spPr/>
        <p:txBody>
          <a:bodyPr/>
          <a:lstStyle/>
          <a:p>
            <a:fld id="{13374199-2EDA-42EB-AFEC-B32A6A59BBF7}" type="slidenum">
              <a:rPr lang="fr-FR" smtClean="0"/>
              <a:t>17</a:t>
            </a:fld>
            <a:endParaRPr lang="fr-FR"/>
          </a:p>
        </p:txBody>
      </p:sp>
    </p:spTree>
    <p:extLst>
      <p:ext uri="{BB962C8B-B14F-4D97-AF65-F5344CB8AC3E}">
        <p14:creationId xmlns:p14="http://schemas.microsoft.com/office/powerpoint/2010/main" val="3135309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627119" y="701679"/>
            <a:ext cx="3740696" cy="646331"/>
          </a:xfrm>
          <a:prstGeom prst="rect">
            <a:avLst/>
          </a:prstGeom>
          <a:noFill/>
        </p:spPr>
        <p:txBody>
          <a:bodyPr wrap="square" rtlCol="0">
            <a:spAutoFit/>
          </a:bodyPr>
          <a:lstStyle/>
          <a:p>
            <a:r>
              <a:rPr lang="fr-FR" dirty="0"/>
              <a:t>Pour les salariés clos, cocher la case sélectionner les contrats clos</a:t>
            </a:r>
          </a:p>
        </p:txBody>
      </p:sp>
      <p:pic>
        <p:nvPicPr>
          <p:cNvPr id="4" name="Image 3">
            <a:extLst>
              <a:ext uri="{FF2B5EF4-FFF2-40B4-BE49-F238E27FC236}">
                <a16:creationId xmlns:a16="http://schemas.microsoft.com/office/drawing/2014/main" id="{98F665B0-3301-6695-F8F7-34E979083041}"/>
              </a:ext>
            </a:extLst>
          </p:cNvPr>
          <p:cNvPicPr>
            <a:picLocks noChangeAspect="1"/>
          </p:cNvPicPr>
          <p:nvPr/>
        </p:nvPicPr>
        <p:blipFill>
          <a:blip r:embed="rId2"/>
          <a:stretch>
            <a:fillRect/>
          </a:stretch>
        </p:blipFill>
        <p:spPr>
          <a:xfrm>
            <a:off x="748381" y="1385955"/>
            <a:ext cx="3619433" cy="4124035"/>
          </a:xfrm>
          <a:prstGeom prst="rect">
            <a:avLst/>
          </a:prstGeom>
        </p:spPr>
      </p:pic>
      <p:pic>
        <p:nvPicPr>
          <p:cNvPr id="7" name="Image 6">
            <a:extLst>
              <a:ext uri="{FF2B5EF4-FFF2-40B4-BE49-F238E27FC236}">
                <a16:creationId xmlns:a16="http://schemas.microsoft.com/office/drawing/2014/main" id="{A1FF819E-8E17-D152-D5AE-878DE7E34792}"/>
              </a:ext>
            </a:extLst>
          </p:cNvPr>
          <p:cNvPicPr>
            <a:picLocks noChangeAspect="1"/>
          </p:cNvPicPr>
          <p:nvPr/>
        </p:nvPicPr>
        <p:blipFill>
          <a:blip r:embed="rId3"/>
          <a:stretch>
            <a:fillRect/>
          </a:stretch>
        </p:blipFill>
        <p:spPr>
          <a:xfrm>
            <a:off x="4456232" y="2317072"/>
            <a:ext cx="7390341" cy="4000786"/>
          </a:xfrm>
          <a:prstGeom prst="rect">
            <a:avLst/>
          </a:prstGeom>
        </p:spPr>
      </p:pic>
      <p:sp>
        <p:nvSpPr>
          <p:cNvPr id="8" name="ZoneTexte 7">
            <a:extLst>
              <a:ext uri="{FF2B5EF4-FFF2-40B4-BE49-F238E27FC236}">
                <a16:creationId xmlns:a16="http://schemas.microsoft.com/office/drawing/2014/main" id="{80776F7A-AC85-D1B3-FEC5-27BD1422014F}"/>
              </a:ext>
            </a:extLst>
          </p:cNvPr>
          <p:cNvSpPr txBox="1"/>
          <p:nvPr/>
        </p:nvSpPr>
        <p:spPr>
          <a:xfrm>
            <a:off x="4660777" y="1385955"/>
            <a:ext cx="6241002" cy="646331"/>
          </a:xfrm>
          <a:prstGeom prst="rect">
            <a:avLst/>
          </a:prstGeom>
          <a:noFill/>
        </p:spPr>
        <p:txBody>
          <a:bodyPr wrap="square" rtlCol="0">
            <a:spAutoFit/>
          </a:bodyPr>
          <a:lstStyle/>
          <a:p>
            <a:r>
              <a:rPr lang="fr-FR" dirty="0"/>
              <a:t>Pour la sélection, il faut borner sur la clôture et sélectionner le dernier contrat clos</a:t>
            </a:r>
          </a:p>
        </p:txBody>
      </p:sp>
      <p:sp>
        <p:nvSpPr>
          <p:cNvPr id="3" name="Espace réservé du numéro de diapositive 2">
            <a:extLst>
              <a:ext uri="{FF2B5EF4-FFF2-40B4-BE49-F238E27FC236}">
                <a16:creationId xmlns:a16="http://schemas.microsoft.com/office/drawing/2014/main" id="{E12D94EC-1319-6A3B-4CAC-127920502C57}"/>
              </a:ext>
            </a:extLst>
          </p:cNvPr>
          <p:cNvSpPr>
            <a:spLocks noGrp="1"/>
          </p:cNvSpPr>
          <p:nvPr>
            <p:ph type="sldNum" sz="quarter" idx="12"/>
          </p:nvPr>
        </p:nvSpPr>
        <p:spPr/>
        <p:txBody>
          <a:bodyPr/>
          <a:lstStyle/>
          <a:p>
            <a:fld id="{13374199-2EDA-42EB-AFEC-B32A6A59BBF7}" type="slidenum">
              <a:rPr lang="fr-FR" smtClean="0"/>
              <a:t>18</a:t>
            </a:fld>
            <a:endParaRPr lang="fr-FR"/>
          </a:p>
        </p:txBody>
      </p:sp>
    </p:spTree>
    <p:extLst>
      <p:ext uri="{BB962C8B-B14F-4D97-AF65-F5344CB8AC3E}">
        <p14:creationId xmlns:p14="http://schemas.microsoft.com/office/powerpoint/2010/main" val="1453373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627118" y="701679"/>
            <a:ext cx="9963941" cy="369332"/>
          </a:xfrm>
          <a:prstGeom prst="rect">
            <a:avLst/>
          </a:prstGeom>
          <a:noFill/>
        </p:spPr>
        <p:txBody>
          <a:bodyPr wrap="square" rtlCol="0">
            <a:spAutoFit/>
          </a:bodyPr>
          <a:lstStyle/>
          <a:p>
            <a:r>
              <a:rPr lang="fr-FR" dirty="0"/>
              <a:t>En DSN, les blocs générés sont les suivants au niveau nominatif</a:t>
            </a:r>
          </a:p>
        </p:txBody>
      </p:sp>
      <p:pic>
        <p:nvPicPr>
          <p:cNvPr id="5" name="Image 4">
            <a:extLst>
              <a:ext uri="{FF2B5EF4-FFF2-40B4-BE49-F238E27FC236}">
                <a16:creationId xmlns:a16="http://schemas.microsoft.com/office/drawing/2014/main" id="{DD40D25C-8B61-756F-FDC5-1A1D1BF29E77}"/>
              </a:ext>
            </a:extLst>
          </p:cNvPr>
          <p:cNvPicPr>
            <a:picLocks noChangeAspect="1"/>
          </p:cNvPicPr>
          <p:nvPr/>
        </p:nvPicPr>
        <p:blipFill>
          <a:blip r:embed="rId2"/>
          <a:stretch>
            <a:fillRect/>
          </a:stretch>
        </p:blipFill>
        <p:spPr>
          <a:xfrm>
            <a:off x="627118" y="1219008"/>
            <a:ext cx="5837426" cy="4419983"/>
          </a:xfrm>
          <a:prstGeom prst="rect">
            <a:avLst/>
          </a:prstGeom>
        </p:spPr>
      </p:pic>
      <p:sp>
        <p:nvSpPr>
          <p:cNvPr id="4" name="ZoneTexte 3">
            <a:extLst>
              <a:ext uri="{FF2B5EF4-FFF2-40B4-BE49-F238E27FC236}">
                <a16:creationId xmlns:a16="http://schemas.microsoft.com/office/drawing/2014/main" id="{43FB06E1-8EE0-8E97-B6FC-1E985F88A097}"/>
              </a:ext>
            </a:extLst>
          </p:cNvPr>
          <p:cNvSpPr txBox="1"/>
          <p:nvPr/>
        </p:nvSpPr>
        <p:spPr>
          <a:xfrm>
            <a:off x="7306235" y="4455459"/>
            <a:ext cx="290456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dirty="0"/>
              <a:t>Annulation du FNAL à 0,50%</a:t>
            </a:r>
          </a:p>
        </p:txBody>
      </p:sp>
      <p:sp>
        <p:nvSpPr>
          <p:cNvPr id="6" name="ZoneTexte 5">
            <a:extLst>
              <a:ext uri="{FF2B5EF4-FFF2-40B4-BE49-F238E27FC236}">
                <a16:creationId xmlns:a16="http://schemas.microsoft.com/office/drawing/2014/main" id="{097898F7-545A-B492-D96E-10B7FF3A91D7}"/>
              </a:ext>
            </a:extLst>
          </p:cNvPr>
          <p:cNvSpPr txBox="1"/>
          <p:nvPr/>
        </p:nvSpPr>
        <p:spPr>
          <a:xfrm>
            <a:off x="7082118" y="2217875"/>
            <a:ext cx="3128682"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dirty="0"/>
              <a:t>Régularisation du FNAL à 0,10%</a:t>
            </a:r>
          </a:p>
        </p:txBody>
      </p:sp>
      <p:sp>
        <p:nvSpPr>
          <p:cNvPr id="3" name="Espace réservé du numéro de diapositive 2">
            <a:extLst>
              <a:ext uri="{FF2B5EF4-FFF2-40B4-BE49-F238E27FC236}">
                <a16:creationId xmlns:a16="http://schemas.microsoft.com/office/drawing/2014/main" id="{61B8F563-C610-DC2F-4815-77A0B4F9EE62}"/>
              </a:ext>
            </a:extLst>
          </p:cNvPr>
          <p:cNvSpPr>
            <a:spLocks noGrp="1"/>
          </p:cNvSpPr>
          <p:nvPr>
            <p:ph type="sldNum" sz="quarter" idx="12"/>
          </p:nvPr>
        </p:nvSpPr>
        <p:spPr/>
        <p:txBody>
          <a:bodyPr/>
          <a:lstStyle/>
          <a:p>
            <a:fld id="{13374199-2EDA-42EB-AFEC-B32A6A59BBF7}" type="slidenum">
              <a:rPr lang="fr-FR" smtClean="0"/>
              <a:t>19</a:t>
            </a:fld>
            <a:endParaRPr lang="fr-FR"/>
          </a:p>
        </p:txBody>
      </p:sp>
    </p:spTree>
    <p:extLst>
      <p:ext uri="{BB962C8B-B14F-4D97-AF65-F5344CB8AC3E}">
        <p14:creationId xmlns:p14="http://schemas.microsoft.com/office/powerpoint/2010/main" val="2262486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627118" y="701679"/>
            <a:ext cx="9963941" cy="369332"/>
          </a:xfrm>
          <a:prstGeom prst="rect">
            <a:avLst/>
          </a:prstGeom>
          <a:noFill/>
        </p:spPr>
        <p:txBody>
          <a:bodyPr wrap="square" rtlCol="0">
            <a:spAutoFit/>
          </a:bodyPr>
          <a:lstStyle/>
          <a:p>
            <a:r>
              <a:rPr lang="fr-FR" dirty="0"/>
              <a:t>En DSN, les blocs générés sont les suivants au niveau agrégé</a:t>
            </a:r>
          </a:p>
        </p:txBody>
      </p:sp>
      <p:pic>
        <p:nvPicPr>
          <p:cNvPr id="4" name="Image 3">
            <a:extLst>
              <a:ext uri="{FF2B5EF4-FFF2-40B4-BE49-F238E27FC236}">
                <a16:creationId xmlns:a16="http://schemas.microsoft.com/office/drawing/2014/main" id="{B3FBFAF2-FD87-C6AB-F9B2-5D5BC6B1B458}"/>
              </a:ext>
            </a:extLst>
          </p:cNvPr>
          <p:cNvPicPr>
            <a:picLocks noChangeAspect="1"/>
          </p:cNvPicPr>
          <p:nvPr/>
        </p:nvPicPr>
        <p:blipFill>
          <a:blip r:embed="rId2"/>
          <a:stretch>
            <a:fillRect/>
          </a:stretch>
        </p:blipFill>
        <p:spPr>
          <a:xfrm>
            <a:off x="627118" y="1383520"/>
            <a:ext cx="5706340" cy="3721139"/>
          </a:xfrm>
          <a:prstGeom prst="rect">
            <a:avLst/>
          </a:prstGeom>
        </p:spPr>
      </p:pic>
      <p:sp>
        <p:nvSpPr>
          <p:cNvPr id="5" name="ZoneTexte 4">
            <a:extLst>
              <a:ext uri="{FF2B5EF4-FFF2-40B4-BE49-F238E27FC236}">
                <a16:creationId xmlns:a16="http://schemas.microsoft.com/office/drawing/2014/main" id="{6F67D113-E45A-E82E-960B-B7D679BA45FB}"/>
              </a:ext>
            </a:extLst>
          </p:cNvPr>
          <p:cNvSpPr txBox="1"/>
          <p:nvPr/>
        </p:nvSpPr>
        <p:spPr>
          <a:xfrm>
            <a:off x="7046259" y="2931459"/>
            <a:ext cx="412376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dirty="0"/>
              <a:t>Annulation du FNAL à 0,50% CTP 236</a:t>
            </a:r>
          </a:p>
        </p:txBody>
      </p:sp>
      <p:cxnSp>
        <p:nvCxnSpPr>
          <p:cNvPr id="7" name="Connecteur droit avec flèche 6">
            <a:extLst>
              <a:ext uri="{FF2B5EF4-FFF2-40B4-BE49-F238E27FC236}">
                <a16:creationId xmlns:a16="http://schemas.microsoft.com/office/drawing/2014/main" id="{3882396F-802C-836D-AF17-3C846B1C2550}"/>
              </a:ext>
            </a:extLst>
          </p:cNvPr>
          <p:cNvCxnSpPr>
            <a:cxnSpLocks/>
            <a:stCxn id="5" idx="1"/>
          </p:cNvCxnSpPr>
          <p:nvPr/>
        </p:nvCxnSpPr>
        <p:spPr>
          <a:xfrm flipH="1">
            <a:off x="4939553" y="3116125"/>
            <a:ext cx="2106706" cy="1201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necteur droit avec flèche 8">
            <a:extLst>
              <a:ext uri="{FF2B5EF4-FFF2-40B4-BE49-F238E27FC236}">
                <a16:creationId xmlns:a16="http://schemas.microsoft.com/office/drawing/2014/main" id="{03581292-C4E1-0C63-9726-87A082AEC1E0}"/>
              </a:ext>
            </a:extLst>
          </p:cNvPr>
          <p:cNvCxnSpPr>
            <a:cxnSpLocks/>
            <a:stCxn id="5" idx="1"/>
          </p:cNvCxnSpPr>
          <p:nvPr/>
        </p:nvCxnSpPr>
        <p:spPr>
          <a:xfrm flipH="1" flipV="1">
            <a:off x="5056094" y="2805953"/>
            <a:ext cx="1990165" cy="3101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ZoneTexte 9">
            <a:extLst>
              <a:ext uri="{FF2B5EF4-FFF2-40B4-BE49-F238E27FC236}">
                <a16:creationId xmlns:a16="http://schemas.microsoft.com/office/drawing/2014/main" id="{F43A7FD5-E815-E629-5049-DE9C5F947DD4}"/>
              </a:ext>
            </a:extLst>
          </p:cNvPr>
          <p:cNvSpPr txBox="1"/>
          <p:nvPr/>
        </p:nvSpPr>
        <p:spPr>
          <a:xfrm>
            <a:off x="7046259" y="4258235"/>
            <a:ext cx="4043082"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dirty="0"/>
              <a:t>Régularisation du FNAL à 0,10% CTP 332</a:t>
            </a:r>
          </a:p>
        </p:txBody>
      </p:sp>
      <p:cxnSp>
        <p:nvCxnSpPr>
          <p:cNvPr id="12" name="Connecteur droit avec flèche 11">
            <a:extLst>
              <a:ext uri="{FF2B5EF4-FFF2-40B4-BE49-F238E27FC236}">
                <a16:creationId xmlns:a16="http://schemas.microsoft.com/office/drawing/2014/main" id="{B2294C5E-7B58-C31B-3AB5-6BE62F99E242}"/>
              </a:ext>
            </a:extLst>
          </p:cNvPr>
          <p:cNvCxnSpPr>
            <a:cxnSpLocks/>
            <a:stCxn id="10" idx="1"/>
          </p:cNvCxnSpPr>
          <p:nvPr/>
        </p:nvCxnSpPr>
        <p:spPr>
          <a:xfrm flipH="1">
            <a:off x="4688541" y="4442901"/>
            <a:ext cx="2357718" cy="1022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necteur droit avec flèche 13">
            <a:extLst>
              <a:ext uri="{FF2B5EF4-FFF2-40B4-BE49-F238E27FC236}">
                <a16:creationId xmlns:a16="http://schemas.microsoft.com/office/drawing/2014/main" id="{C0563959-0728-3600-5020-5FB4C8F4C53A}"/>
              </a:ext>
            </a:extLst>
          </p:cNvPr>
          <p:cNvCxnSpPr>
            <a:cxnSpLocks/>
            <a:stCxn id="10" idx="1"/>
          </p:cNvCxnSpPr>
          <p:nvPr/>
        </p:nvCxnSpPr>
        <p:spPr>
          <a:xfrm flipH="1" flipV="1">
            <a:off x="5145742" y="4105835"/>
            <a:ext cx="1900517" cy="3370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Espace réservé du numéro de diapositive 2">
            <a:extLst>
              <a:ext uri="{FF2B5EF4-FFF2-40B4-BE49-F238E27FC236}">
                <a16:creationId xmlns:a16="http://schemas.microsoft.com/office/drawing/2014/main" id="{770E6FD4-8291-F85B-773F-E796C4C73300}"/>
              </a:ext>
            </a:extLst>
          </p:cNvPr>
          <p:cNvSpPr>
            <a:spLocks noGrp="1"/>
          </p:cNvSpPr>
          <p:nvPr>
            <p:ph type="sldNum" sz="quarter" idx="12"/>
          </p:nvPr>
        </p:nvSpPr>
        <p:spPr/>
        <p:txBody>
          <a:bodyPr/>
          <a:lstStyle/>
          <a:p>
            <a:fld id="{13374199-2EDA-42EB-AFEC-B32A6A59BBF7}" type="slidenum">
              <a:rPr lang="fr-FR" smtClean="0"/>
              <a:t>20</a:t>
            </a:fld>
            <a:endParaRPr lang="fr-FR"/>
          </a:p>
        </p:txBody>
      </p:sp>
    </p:spTree>
    <p:extLst>
      <p:ext uri="{BB962C8B-B14F-4D97-AF65-F5344CB8AC3E}">
        <p14:creationId xmlns:p14="http://schemas.microsoft.com/office/powerpoint/2010/main" val="3181924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07EDB36-5843-4921-A524-1D7F791C3077}"/>
              </a:ext>
            </a:extLst>
          </p:cNvPr>
          <p:cNvSpPr txBox="1"/>
          <p:nvPr/>
        </p:nvSpPr>
        <p:spPr>
          <a:xfrm>
            <a:off x="627118" y="701679"/>
            <a:ext cx="9963941" cy="2862322"/>
          </a:xfrm>
          <a:prstGeom prst="rect">
            <a:avLst/>
          </a:prstGeom>
          <a:noFill/>
        </p:spPr>
        <p:txBody>
          <a:bodyPr wrap="square" rtlCol="0">
            <a:spAutoFit/>
          </a:bodyPr>
          <a:lstStyle/>
          <a:p>
            <a:r>
              <a:rPr lang="fr-FR" dirty="0"/>
              <a:t>4 – Régularisation mutuelle</a:t>
            </a:r>
          </a:p>
          <a:p>
            <a:endParaRPr lang="fr-FR" dirty="0"/>
          </a:p>
          <a:p>
            <a:r>
              <a:rPr lang="fr-FR" dirty="0"/>
              <a:t>Il arrive régulièrement qu’un salarié ne doit pas avoir la mutuelle et qu’il faille lui faire une régularisation sur le mois précédent.</a:t>
            </a:r>
          </a:p>
          <a:p>
            <a:endParaRPr lang="fr-FR" dirty="0"/>
          </a:p>
          <a:p>
            <a:r>
              <a:rPr lang="fr-FR" dirty="0"/>
              <a:t>Il n’est pas possible d’exclure la mutuelle immédiatement dans l’onglet régime de la fiche contractuelle du salarié. Il faut d’abord effectuer les régularisations et c’est seulement sur la période suivante que l’on pourra effectuer cette exclusion.</a:t>
            </a:r>
          </a:p>
          <a:p>
            <a:endParaRPr lang="fr-FR" dirty="0"/>
          </a:p>
          <a:p>
            <a:endParaRPr lang="fr-FR" dirty="0"/>
          </a:p>
        </p:txBody>
      </p:sp>
      <p:pic>
        <p:nvPicPr>
          <p:cNvPr id="5" name="Image 4">
            <a:extLst>
              <a:ext uri="{FF2B5EF4-FFF2-40B4-BE49-F238E27FC236}">
                <a16:creationId xmlns:a16="http://schemas.microsoft.com/office/drawing/2014/main" id="{C2769A59-5204-800B-BB80-92D7697283CE}"/>
              </a:ext>
            </a:extLst>
          </p:cNvPr>
          <p:cNvPicPr>
            <a:picLocks noChangeAspect="1"/>
          </p:cNvPicPr>
          <p:nvPr/>
        </p:nvPicPr>
        <p:blipFill>
          <a:blip r:embed="rId2"/>
          <a:stretch>
            <a:fillRect/>
          </a:stretch>
        </p:blipFill>
        <p:spPr>
          <a:xfrm>
            <a:off x="6294267" y="3026557"/>
            <a:ext cx="3746561" cy="3512401"/>
          </a:xfrm>
          <a:prstGeom prst="rect">
            <a:avLst/>
          </a:prstGeom>
        </p:spPr>
      </p:pic>
      <p:sp>
        <p:nvSpPr>
          <p:cNvPr id="6" name="ZoneTexte 5">
            <a:extLst>
              <a:ext uri="{FF2B5EF4-FFF2-40B4-BE49-F238E27FC236}">
                <a16:creationId xmlns:a16="http://schemas.microsoft.com/office/drawing/2014/main" id="{47F055C0-965C-DF39-20EB-93BB1C6D3F77}"/>
              </a:ext>
            </a:extLst>
          </p:cNvPr>
          <p:cNvSpPr txBox="1"/>
          <p:nvPr/>
        </p:nvSpPr>
        <p:spPr>
          <a:xfrm>
            <a:off x="1384916" y="4245746"/>
            <a:ext cx="4793942" cy="646331"/>
          </a:xfrm>
          <a:prstGeom prst="rect">
            <a:avLst/>
          </a:prstGeom>
          <a:noFill/>
        </p:spPr>
        <p:txBody>
          <a:bodyPr wrap="square" rtlCol="0">
            <a:spAutoFit/>
          </a:bodyPr>
          <a:lstStyle/>
          <a:p>
            <a:r>
              <a:rPr lang="fr-FR" dirty="0"/>
              <a:t>La régularisation à effectuer pour le mois précédent se trouve ci-contre :</a:t>
            </a:r>
          </a:p>
        </p:txBody>
      </p:sp>
      <p:sp>
        <p:nvSpPr>
          <p:cNvPr id="3" name="Espace réservé du numéro de diapositive 2">
            <a:extLst>
              <a:ext uri="{FF2B5EF4-FFF2-40B4-BE49-F238E27FC236}">
                <a16:creationId xmlns:a16="http://schemas.microsoft.com/office/drawing/2014/main" id="{93748E77-1127-888B-CC1A-917B8286D67F}"/>
              </a:ext>
            </a:extLst>
          </p:cNvPr>
          <p:cNvSpPr>
            <a:spLocks noGrp="1"/>
          </p:cNvSpPr>
          <p:nvPr>
            <p:ph type="sldNum" sz="quarter" idx="12"/>
          </p:nvPr>
        </p:nvSpPr>
        <p:spPr/>
        <p:txBody>
          <a:bodyPr/>
          <a:lstStyle/>
          <a:p>
            <a:fld id="{13374199-2EDA-42EB-AFEC-B32A6A59BBF7}" type="slidenum">
              <a:rPr lang="fr-FR" smtClean="0"/>
              <a:t>21</a:t>
            </a:fld>
            <a:endParaRPr lang="fr-FR"/>
          </a:p>
        </p:txBody>
      </p:sp>
    </p:spTree>
    <p:extLst>
      <p:ext uri="{BB962C8B-B14F-4D97-AF65-F5344CB8AC3E}">
        <p14:creationId xmlns:p14="http://schemas.microsoft.com/office/powerpoint/2010/main" val="1647262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47F055C0-965C-DF39-20EB-93BB1C6D3F77}"/>
              </a:ext>
            </a:extLst>
          </p:cNvPr>
          <p:cNvSpPr txBox="1"/>
          <p:nvPr/>
        </p:nvSpPr>
        <p:spPr>
          <a:xfrm>
            <a:off x="1100830" y="792332"/>
            <a:ext cx="10520039" cy="646331"/>
          </a:xfrm>
          <a:prstGeom prst="rect">
            <a:avLst/>
          </a:prstGeom>
          <a:noFill/>
        </p:spPr>
        <p:txBody>
          <a:bodyPr wrap="square" rtlCol="0">
            <a:spAutoFit/>
          </a:bodyPr>
          <a:lstStyle/>
          <a:p>
            <a:r>
              <a:rPr lang="fr-FR" dirty="0"/>
              <a:t>Pour le mois en cours, il est possible de ne pas faire apparaitre la cotisation de mutuelle en mettant le montant de la base en négatif sur la rubrique BC</a:t>
            </a:r>
          </a:p>
        </p:txBody>
      </p:sp>
      <p:pic>
        <p:nvPicPr>
          <p:cNvPr id="4" name="Image 3">
            <a:extLst>
              <a:ext uri="{FF2B5EF4-FFF2-40B4-BE49-F238E27FC236}">
                <a16:creationId xmlns:a16="http://schemas.microsoft.com/office/drawing/2014/main" id="{4E252829-DEB0-1FEB-109E-30B8709F6F11}"/>
              </a:ext>
            </a:extLst>
          </p:cNvPr>
          <p:cNvPicPr>
            <a:picLocks noChangeAspect="1"/>
          </p:cNvPicPr>
          <p:nvPr/>
        </p:nvPicPr>
        <p:blipFill>
          <a:blip r:embed="rId2"/>
          <a:stretch>
            <a:fillRect/>
          </a:stretch>
        </p:blipFill>
        <p:spPr>
          <a:xfrm>
            <a:off x="1341154" y="1746609"/>
            <a:ext cx="4198511" cy="4020482"/>
          </a:xfrm>
          <a:prstGeom prst="rect">
            <a:avLst/>
          </a:prstGeom>
        </p:spPr>
      </p:pic>
      <p:sp>
        <p:nvSpPr>
          <p:cNvPr id="2" name="Espace réservé du numéro de diapositive 1">
            <a:extLst>
              <a:ext uri="{FF2B5EF4-FFF2-40B4-BE49-F238E27FC236}">
                <a16:creationId xmlns:a16="http://schemas.microsoft.com/office/drawing/2014/main" id="{DB970967-30E1-F1EC-3656-4F41D6E3365F}"/>
              </a:ext>
            </a:extLst>
          </p:cNvPr>
          <p:cNvSpPr>
            <a:spLocks noGrp="1"/>
          </p:cNvSpPr>
          <p:nvPr>
            <p:ph type="sldNum" sz="quarter" idx="12"/>
          </p:nvPr>
        </p:nvSpPr>
        <p:spPr/>
        <p:txBody>
          <a:bodyPr/>
          <a:lstStyle/>
          <a:p>
            <a:fld id="{13374199-2EDA-42EB-AFEC-B32A6A59BBF7}" type="slidenum">
              <a:rPr lang="fr-FR" smtClean="0"/>
              <a:t>22</a:t>
            </a:fld>
            <a:endParaRPr lang="fr-FR"/>
          </a:p>
        </p:txBody>
      </p:sp>
    </p:spTree>
    <p:extLst>
      <p:ext uri="{BB962C8B-B14F-4D97-AF65-F5344CB8AC3E}">
        <p14:creationId xmlns:p14="http://schemas.microsoft.com/office/powerpoint/2010/main" val="1247874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47F055C0-965C-DF39-20EB-93BB1C6D3F77}"/>
              </a:ext>
            </a:extLst>
          </p:cNvPr>
          <p:cNvSpPr txBox="1"/>
          <p:nvPr/>
        </p:nvSpPr>
        <p:spPr>
          <a:xfrm>
            <a:off x="1100830" y="792332"/>
            <a:ext cx="10520039" cy="369332"/>
          </a:xfrm>
          <a:prstGeom prst="rect">
            <a:avLst/>
          </a:prstGeom>
          <a:noFill/>
        </p:spPr>
        <p:txBody>
          <a:bodyPr wrap="square" rtlCol="0">
            <a:spAutoFit/>
          </a:bodyPr>
          <a:lstStyle/>
          <a:p>
            <a:r>
              <a:rPr lang="fr-FR" dirty="0"/>
              <a:t>Cela donne sur le bulletin, le résultat suivant</a:t>
            </a:r>
          </a:p>
        </p:txBody>
      </p:sp>
      <p:pic>
        <p:nvPicPr>
          <p:cNvPr id="3" name="Image 2">
            <a:extLst>
              <a:ext uri="{FF2B5EF4-FFF2-40B4-BE49-F238E27FC236}">
                <a16:creationId xmlns:a16="http://schemas.microsoft.com/office/drawing/2014/main" id="{447D6221-D5F8-02B9-6EDE-84FA9B2B9920}"/>
              </a:ext>
            </a:extLst>
          </p:cNvPr>
          <p:cNvPicPr>
            <a:picLocks noChangeAspect="1"/>
          </p:cNvPicPr>
          <p:nvPr/>
        </p:nvPicPr>
        <p:blipFill>
          <a:blip r:embed="rId2"/>
          <a:stretch>
            <a:fillRect/>
          </a:stretch>
        </p:blipFill>
        <p:spPr>
          <a:xfrm>
            <a:off x="1100830" y="1548622"/>
            <a:ext cx="5624047" cy="1150720"/>
          </a:xfrm>
          <a:prstGeom prst="rect">
            <a:avLst/>
          </a:prstGeom>
        </p:spPr>
      </p:pic>
      <p:sp>
        <p:nvSpPr>
          <p:cNvPr id="5" name="ZoneTexte 4">
            <a:extLst>
              <a:ext uri="{FF2B5EF4-FFF2-40B4-BE49-F238E27FC236}">
                <a16:creationId xmlns:a16="http://schemas.microsoft.com/office/drawing/2014/main" id="{3417E060-A6B8-D160-27C9-72C7DE0D63B0}"/>
              </a:ext>
            </a:extLst>
          </p:cNvPr>
          <p:cNvSpPr txBox="1"/>
          <p:nvPr/>
        </p:nvSpPr>
        <p:spPr>
          <a:xfrm>
            <a:off x="1100830" y="3098307"/>
            <a:ext cx="5894774" cy="369332"/>
          </a:xfrm>
          <a:prstGeom prst="rect">
            <a:avLst/>
          </a:prstGeom>
          <a:noFill/>
        </p:spPr>
        <p:txBody>
          <a:bodyPr wrap="square" rtlCol="0">
            <a:spAutoFit/>
          </a:bodyPr>
          <a:lstStyle/>
          <a:p>
            <a:r>
              <a:rPr lang="fr-FR" dirty="0"/>
              <a:t>Et en DSN, la génération des blocs suivants</a:t>
            </a:r>
          </a:p>
        </p:txBody>
      </p:sp>
      <p:pic>
        <p:nvPicPr>
          <p:cNvPr id="8" name="Image 7">
            <a:extLst>
              <a:ext uri="{FF2B5EF4-FFF2-40B4-BE49-F238E27FC236}">
                <a16:creationId xmlns:a16="http://schemas.microsoft.com/office/drawing/2014/main" id="{08A5E212-F569-54C2-29D9-C8DDBCE3D4CA}"/>
              </a:ext>
            </a:extLst>
          </p:cNvPr>
          <p:cNvPicPr>
            <a:picLocks noChangeAspect="1"/>
          </p:cNvPicPr>
          <p:nvPr/>
        </p:nvPicPr>
        <p:blipFill>
          <a:blip r:embed="rId3"/>
          <a:stretch>
            <a:fillRect/>
          </a:stretch>
        </p:blipFill>
        <p:spPr>
          <a:xfrm>
            <a:off x="1100830" y="3582518"/>
            <a:ext cx="4382861" cy="2344473"/>
          </a:xfrm>
          <a:prstGeom prst="rect">
            <a:avLst/>
          </a:prstGeom>
        </p:spPr>
      </p:pic>
      <p:pic>
        <p:nvPicPr>
          <p:cNvPr id="10" name="Image 9">
            <a:extLst>
              <a:ext uri="{FF2B5EF4-FFF2-40B4-BE49-F238E27FC236}">
                <a16:creationId xmlns:a16="http://schemas.microsoft.com/office/drawing/2014/main" id="{D4A44BB6-94AD-0F63-A824-87B4DFEB4154}"/>
              </a:ext>
            </a:extLst>
          </p:cNvPr>
          <p:cNvPicPr>
            <a:picLocks noChangeAspect="1"/>
          </p:cNvPicPr>
          <p:nvPr/>
        </p:nvPicPr>
        <p:blipFill>
          <a:blip r:embed="rId4"/>
          <a:stretch>
            <a:fillRect/>
          </a:stretch>
        </p:blipFill>
        <p:spPr>
          <a:xfrm>
            <a:off x="6708311" y="4375493"/>
            <a:ext cx="4480948" cy="1028789"/>
          </a:xfrm>
          <a:prstGeom prst="rect">
            <a:avLst/>
          </a:prstGeom>
        </p:spPr>
      </p:pic>
      <p:sp>
        <p:nvSpPr>
          <p:cNvPr id="2" name="Espace réservé du numéro de diapositive 1">
            <a:extLst>
              <a:ext uri="{FF2B5EF4-FFF2-40B4-BE49-F238E27FC236}">
                <a16:creationId xmlns:a16="http://schemas.microsoft.com/office/drawing/2014/main" id="{34C1F9A9-B49C-BBA9-E683-290F8BC9C40F}"/>
              </a:ext>
            </a:extLst>
          </p:cNvPr>
          <p:cNvSpPr>
            <a:spLocks noGrp="1"/>
          </p:cNvSpPr>
          <p:nvPr>
            <p:ph type="sldNum" sz="quarter" idx="12"/>
          </p:nvPr>
        </p:nvSpPr>
        <p:spPr/>
        <p:txBody>
          <a:bodyPr/>
          <a:lstStyle/>
          <a:p>
            <a:fld id="{13374199-2EDA-42EB-AFEC-B32A6A59BBF7}" type="slidenum">
              <a:rPr lang="fr-FR" smtClean="0"/>
              <a:t>23</a:t>
            </a:fld>
            <a:endParaRPr lang="fr-FR"/>
          </a:p>
        </p:txBody>
      </p:sp>
    </p:spTree>
    <p:extLst>
      <p:ext uri="{BB962C8B-B14F-4D97-AF65-F5344CB8AC3E}">
        <p14:creationId xmlns:p14="http://schemas.microsoft.com/office/powerpoint/2010/main" val="358470963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DA211AFBB01D543A8618CE908155002" ma:contentTypeVersion="8" ma:contentTypeDescription="Crée un document." ma:contentTypeScope="" ma:versionID="ecff317abe85452c34f1cec5b0bc9f2d">
  <xsd:schema xmlns:xsd="http://www.w3.org/2001/XMLSchema" xmlns:xs="http://www.w3.org/2001/XMLSchema" xmlns:p="http://schemas.microsoft.com/office/2006/metadata/properties" xmlns:ns2="889dc75e-2033-433a-9e01-98867747abaa" xmlns:ns3="3edb988b-e1d2-42cf-a83c-7d9cb84cf2a2" targetNamespace="http://schemas.microsoft.com/office/2006/metadata/properties" ma:root="true" ma:fieldsID="8cc97284c83540870e1c7c990205820d" ns2:_="" ns3:_="">
    <xsd:import namespace="889dc75e-2033-433a-9e01-98867747abaa"/>
    <xsd:import namespace="3edb988b-e1d2-42cf-a83c-7d9cb84cf2a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9dc75e-2033-433a-9e01-98867747ab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edb988b-e1d2-42cf-a83c-7d9cb84cf2a2" elementFormDefault="qualified">
    <xsd:import namespace="http://schemas.microsoft.com/office/2006/documentManagement/types"/>
    <xsd:import namespace="http://schemas.microsoft.com/office/infopath/2007/PartnerControls"/>
    <xsd:element name="SharedWithUsers" ma:index="14"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767341-C762-4089-9CDC-F25B7B78564B}">
  <ds:schemaRefs>
    <ds:schemaRef ds:uri="http://schemas.microsoft.com/office/infopath/2007/PartnerControls"/>
    <ds:schemaRef ds:uri="http://www.w3.org/XML/1998/namespace"/>
    <ds:schemaRef ds:uri="http://purl.org/dc/elements/1.1/"/>
    <ds:schemaRef ds:uri="http://purl.org/dc/terms/"/>
    <ds:schemaRef ds:uri="http://schemas.microsoft.com/office/2006/metadata/properties"/>
    <ds:schemaRef ds:uri="http://purl.org/dc/dcmitype/"/>
    <ds:schemaRef ds:uri="3edb988b-e1d2-42cf-a83c-7d9cb84cf2a2"/>
    <ds:schemaRef ds:uri="http://schemas.microsoft.com/office/2006/documentManagement/types"/>
    <ds:schemaRef ds:uri="http://schemas.openxmlformats.org/package/2006/metadata/core-properties"/>
    <ds:schemaRef ds:uri="889dc75e-2033-433a-9e01-98867747abaa"/>
  </ds:schemaRefs>
</ds:datastoreItem>
</file>

<file path=customXml/itemProps2.xml><?xml version="1.0" encoding="utf-8"?>
<ds:datastoreItem xmlns:ds="http://schemas.openxmlformats.org/officeDocument/2006/customXml" ds:itemID="{652372A6-646E-4B9A-94CE-7E8BB537FD4B}">
  <ds:schemaRefs>
    <ds:schemaRef ds:uri="http://schemas.microsoft.com/sharepoint/v3/contenttype/forms"/>
  </ds:schemaRefs>
</ds:datastoreItem>
</file>

<file path=customXml/itemProps3.xml><?xml version="1.0" encoding="utf-8"?>
<ds:datastoreItem xmlns:ds="http://schemas.openxmlformats.org/officeDocument/2006/customXml" ds:itemID="{D1039D0E-13EF-483E-9D06-2CC4DF7070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9dc75e-2033-433a-9e01-98867747abaa"/>
    <ds:schemaRef ds:uri="3edb988b-e1d2-42cf-a83c-7d9cb84cf2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2218</TotalTime>
  <Words>1017</Words>
  <Application>Microsoft Office PowerPoint</Application>
  <PresentationFormat>Grand écran</PresentationFormat>
  <Paragraphs>171</Paragraphs>
  <Slides>23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Atelier régularisation paie et DSN</vt:lpstr>
      <vt:lpstr>Présentation PowerPoint</vt:lpstr>
      <vt:lpstr>Présentation PowerPoint</vt:lpstr>
      <vt:lpstr>Pour effectuer la régularisation du taux, nous allons passer par la gestion de régularisation via l’assistant</vt:lpstr>
      <vt:lpstr>Présentation PowerPoint</vt:lpstr>
      <vt:lpstr>  </vt:lpstr>
      <vt:lpstr>Présentation PowerPoint</vt:lpstr>
      <vt:lpstr>Présentation PowerPoint</vt:lpstr>
      <vt:lpstr>Présentation PowerPoint</vt:lpstr>
      <vt:lpstr>Pour effectuer la régularisation du code INSEE sur les DSN, nous ne pouvons pas passer par la gestion de régularisation via l’assistant puisque le taux est identique.  Il faut intervenir directement en DSN pour ajouter les blocs nominatifs et agrégés.  Bloc nominatif 78 :              Il faut indiquer le libellé, choisir la période de rattachement, indiquer le code de l’assiette et mettre 0 en montant à régulariser pour la base assujettie</vt:lpstr>
      <vt:lpstr>   Blocs nominatifs 81 :                il faut ensuite ajouter 2 blocs 81, le premier avec les rubriques 81.003 &amp; 81.004 en positif et le second avec les mêmes rubriques en négatif.       </vt:lpstr>
      <vt:lpstr>   Lors de la génération de la DSN, vous avez les blocs 81 qui apparaissent en anomalie car le code INSEE commune doit être renseigné                      il faut indiquer sur le bloc en négatif le code INSEE qui a été utilisé à tort et sur le bloc en positif, le bon code INSEE    </vt:lpstr>
      <vt:lpstr>  </vt:lpstr>
      <vt:lpstr>Présentation PowerPoint</vt:lpstr>
      <vt:lpstr>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Amélie GERVAIS</dc:creator>
  <cp:lastModifiedBy>Pascal BOUQUET</cp:lastModifiedBy>
  <cp:revision>12</cp:revision>
  <cp:lastPrinted>2024-03-11T09:23:59Z</cp:lastPrinted>
  <dcterms:created xsi:type="dcterms:W3CDTF">2020-05-04T12:31:39Z</dcterms:created>
  <dcterms:modified xsi:type="dcterms:W3CDTF">2024-03-11T12:26:09Z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0x0101000DA211AFBB01D543A8618CE908155002</vt:lpwstr>
  </property>
</Properties>
</file>